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theme/theme1.xml" ContentType="application/vnd.openxmlformats-officedocument.theme+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slides/slide8.xml" ContentType="application/vnd.openxmlformats-officedocument.presentationml.slide+xml"/>
  <Override PartName="/ppt/notesSlides/notesSlide8.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58.xml" ContentType="application/vnd.openxmlformats-officedocument.presentationml.slide+xml"/>
  <Override PartName="/ppt/notesSlides/notesSlide58.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6.xml" ContentType="application/vnd.openxmlformats-officedocument.presentationml.slide+xml"/>
  <Override PartName="/ppt/notesSlides/notesSlide56.xml" ContentType="application/vnd.openxmlformats-officedocument.presentationml.notesSlide+xml"/>
  <Override PartName="/ppt/slides/slide61.xml" ContentType="application/vnd.openxmlformats-officedocument.presentationml.slide+xml"/>
  <Override PartName="/ppt/notesSlides/notesSlide61.xml" ContentType="application/vnd.openxmlformats-officedocument.presentationml.notesSlide+xml"/>
  <Override PartName="/ppt/slides/slide64.xml" ContentType="application/vnd.openxmlformats-officedocument.presentationml.slide+xml"/>
  <Override PartName="/ppt/notesSlides/notesSlide64.xml" ContentType="application/vnd.openxmlformats-officedocument.presentationml.notesSlide+xml"/>
  <Override PartName="/ppt/slides/slide67.xml" ContentType="application/vnd.openxmlformats-officedocument.presentationml.slide+xml"/>
  <Override PartName="/ppt/notesSlides/notesSlide67.xml" ContentType="application/vnd.openxmlformats-officedocument.presentationml.notesSlide+xml"/>
  <Override PartName="/ppt/slides/slide43.xml" ContentType="application/vnd.openxmlformats-officedocument.presentationml.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slides/slide53.xml" ContentType="application/vnd.openxmlformats-officedocument.presentationml.slide+xml"/>
  <Override PartName="/ppt/notesSlides/notesSlide53.xml" ContentType="application/vnd.openxmlformats-officedocument.presentationml.notesSlide+xml"/>
  <Override PartName="/ppt/slides/slide41.xml" ContentType="application/vnd.openxmlformats-officedocument.presentationml.slide+xml"/>
  <Override PartName="/ppt/notesSlides/notesSlide41.xml" ContentType="application/vnd.openxmlformats-officedocument.presentationml.notesSlide+xml"/>
  <Override PartName="/ppt/slides/slide77.xml" ContentType="application/vnd.openxmlformats-officedocument.presentationml.slide+xml"/>
  <Override PartName="/ppt/notesSlides/notesSlide77.xml" ContentType="application/vnd.openxmlformats-officedocument.presentationml.notesSlide+xml"/>
  <Override PartName="/ppt/slides/slide46.xml" ContentType="application/vnd.openxmlformats-officedocument.presentationml.slide+xml"/>
  <Override PartName="/ppt/notesSlides/notesSlide46.xml" ContentType="application/vnd.openxmlformats-officedocument.presentationml.notesSlide+xml"/>
  <Override PartName="/ppt/slides/slide48.xml" ContentType="application/vnd.openxmlformats-officedocument.presentationml.slide+xml"/>
  <Override PartName="/ppt/notesSlides/notesSlide48.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7.xml" ContentType="application/vnd.openxmlformats-officedocument.presentationml.slide+xml"/>
  <Override PartName="/ppt/notesSlides/notesSlide37.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74.xml" ContentType="application/vnd.openxmlformats-officedocument.presentationml.slide+xml"/>
  <Override PartName="/ppt/notesSlides/notesSlide7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69.xml" ContentType="application/vnd.openxmlformats-officedocument.presentationml.slide+xml"/>
  <Override PartName="/ppt/notesSlides/notesSlide69.xml" ContentType="application/vnd.openxmlformats-officedocument.presentationml.notesSlide+xml"/>
  <Override PartName="/ppt/slides/slide71.xml" ContentType="application/vnd.openxmlformats-officedocument.presentationml.slide+xml"/>
  <Override PartName="/ppt/notesSlides/notesSlide71.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slides/slide36.xml" ContentType="application/vnd.openxmlformats-officedocument.presentationml.slide+xml"/>
  <Override PartName="/ppt/notesSlides/notesSlide36.xml" ContentType="application/vnd.openxmlformats-officedocument.presentationml.notesSlide+xml"/>
  <Override PartName="/ppt/slides/slide38.xml" ContentType="application/vnd.openxmlformats-officedocument.presentationml.slide+xml"/>
  <Override PartName="/ppt/notesSlides/notesSlide38.xml" ContentType="application/vnd.openxmlformats-officedocument.presentationml.notesSlide+xml"/>
  <Override PartName="/ppt/slides/slide39.xml" ContentType="application/vnd.openxmlformats-officedocument.presentationml.slide+xml"/>
  <Override PartName="/ppt/notesSlides/notesSlide39.xml" ContentType="application/vnd.openxmlformats-officedocument.presentationml.notesSlide+xml"/>
  <Override PartName="/ppt/slides/slide40.xml" ContentType="application/vnd.openxmlformats-officedocument.presentationml.slide+xml"/>
  <Override PartName="/ppt/notesSlides/notesSlide40.xml" ContentType="application/vnd.openxmlformats-officedocument.presentationml.notesSlide+xml"/>
  <Override PartName="/ppt/slides/slide42.xml" ContentType="application/vnd.openxmlformats-officedocument.presentationml.slide+xml"/>
  <Override PartName="/ppt/notesSlides/notesSlide42.xml" ContentType="application/vnd.openxmlformats-officedocument.presentationml.notesSlide+xml"/>
  <Override PartName="/ppt/slides/slide44.xml" ContentType="application/vnd.openxmlformats-officedocument.presentationml.slide+xml"/>
  <Override PartName="/ppt/notesSlides/notesSlide44.xml" ContentType="application/vnd.openxmlformats-officedocument.presentationml.notesSlide+xml"/>
  <Override PartName="/ppt/slides/slide45.xml" ContentType="application/vnd.openxmlformats-officedocument.presentationml.slide+xml"/>
  <Override PartName="/ppt/notesSlides/notesSlide45.xml" ContentType="application/vnd.openxmlformats-officedocument.presentationml.notesSlide+xml"/>
  <Override PartName="/ppt/slides/slide47.xml" ContentType="application/vnd.openxmlformats-officedocument.presentationml.slide+xml"/>
  <Override PartName="/ppt/notesSlides/notesSlide47.xml" ContentType="application/vnd.openxmlformats-officedocument.presentationml.notesSlide+xml"/>
  <Override PartName="/ppt/slides/slide49.xml" ContentType="application/vnd.openxmlformats-officedocument.presentationml.slide+xml"/>
  <Override PartName="/ppt/notesSlides/notesSlide49.xml" ContentType="application/vnd.openxmlformats-officedocument.presentationml.notesSlide+xml"/>
  <Override PartName="/ppt/slides/slide50.xml" ContentType="application/vnd.openxmlformats-officedocument.presentationml.slide+xml"/>
  <Override PartName="/ppt/notesSlides/notesSlide50.xml" ContentType="application/vnd.openxmlformats-officedocument.presentationml.notesSlide+xml"/>
  <Override PartName="/ppt/slides/slide51.xml" ContentType="application/vnd.openxmlformats-officedocument.presentationml.slide+xml"/>
  <Override PartName="/ppt/notesSlides/notesSlide51.xml" ContentType="application/vnd.openxmlformats-officedocument.presentationml.notesSlide+xml"/>
  <Override PartName="/ppt/slides/slide52.xml" ContentType="application/vnd.openxmlformats-officedocument.presentationml.slide+xml"/>
  <Override PartName="/ppt/notesSlides/notesSlide52.xml" ContentType="application/vnd.openxmlformats-officedocument.presentationml.notesSlide+xml"/>
  <Override PartName="/ppt/slides/slide54.xml" ContentType="application/vnd.openxmlformats-officedocument.presentationml.slide+xml"/>
  <Override PartName="/ppt/notesSlides/notesSlide54.xml" ContentType="application/vnd.openxmlformats-officedocument.presentationml.notesSlide+xml"/>
  <Override PartName="/ppt/slides/slide55.xml" ContentType="application/vnd.openxmlformats-officedocument.presentationml.slide+xml"/>
  <Override PartName="/ppt/notesSlides/notesSlide55.xml" ContentType="application/vnd.openxmlformats-officedocument.presentationml.notesSlide+xml"/>
  <Override PartName="/ppt/slides/slide57.xml" ContentType="application/vnd.openxmlformats-officedocument.presentationml.slide+xml"/>
  <Override PartName="/ppt/notesSlides/notesSlide57.xml" ContentType="application/vnd.openxmlformats-officedocument.presentationml.notesSlide+xml"/>
  <Override PartName="/ppt/slides/slide59.xml" ContentType="application/vnd.openxmlformats-officedocument.presentationml.slide+xml"/>
  <Override PartName="/ppt/notesSlides/notesSlide59.xml" ContentType="application/vnd.openxmlformats-officedocument.presentationml.notesSlide+xml"/>
  <Override PartName="/ppt/slides/slide60.xml" ContentType="application/vnd.openxmlformats-officedocument.presentationml.slide+xml"/>
  <Override PartName="/ppt/notesSlides/notesSlide60.xml" ContentType="application/vnd.openxmlformats-officedocument.presentationml.notesSlide+xml"/>
  <Override PartName="/ppt/slides/slide62.xml" ContentType="application/vnd.openxmlformats-officedocument.presentationml.slide+xml"/>
  <Override PartName="/ppt/notesSlides/notesSlide62.xml" ContentType="application/vnd.openxmlformats-officedocument.presentationml.notesSlide+xml"/>
  <Override PartName="/ppt/slides/slide63.xml" ContentType="application/vnd.openxmlformats-officedocument.presentationml.slide+xml"/>
  <Override PartName="/ppt/notesSlides/notesSlide63.xml" ContentType="application/vnd.openxmlformats-officedocument.presentationml.notesSlide+xml"/>
  <Override PartName="/ppt/slides/slide65.xml" ContentType="application/vnd.openxmlformats-officedocument.presentationml.slide+xml"/>
  <Override PartName="/ppt/notesSlides/notesSlide65.xml" ContentType="application/vnd.openxmlformats-officedocument.presentationml.notesSlide+xml"/>
  <Override PartName="/ppt/slides/slide66.xml" ContentType="application/vnd.openxmlformats-officedocument.presentationml.slide+xml"/>
  <Override PartName="/ppt/notesSlides/notesSlide66.xml" ContentType="application/vnd.openxmlformats-officedocument.presentationml.notesSlide+xml"/>
  <Override PartName="/ppt/slides/slide68.xml" ContentType="application/vnd.openxmlformats-officedocument.presentationml.slide+xml"/>
  <Override PartName="/ppt/notesSlides/notesSlide68.xml" ContentType="application/vnd.openxmlformats-officedocument.presentationml.notesSlide+xml"/>
  <Override PartName="/ppt/slides/slide70.xml" ContentType="application/vnd.openxmlformats-officedocument.presentationml.slide+xml"/>
  <Override PartName="/ppt/notesSlides/notesSlide70.xml" ContentType="application/vnd.openxmlformats-officedocument.presentationml.notesSlide+xml"/>
  <Override PartName="/ppt/slides/slide72.xml" ContentType="application/vnd.openxmlformats-officedocument.presentationml.slide+xml"/>
  <Override PartName="/ppt/notesSlides/notesSlide72.xml" ContentType="application/vnd.openxmlformats-officedocument.presentationml.notesSlide+xml"/>
  <Override PartName="/ppt/slides/slide73.xml" ContentType="application/vnd.openxmlformats-officedocument.presentationml.slide+xml"/>
  <Override PartName="/ppt/notesSlides/notesSlide73.xml" ContentType="application/vnd.openxmlformats-officedocument.presentationml.notesSlide+xml"/>
  <Override PartName="/ppt/slides/slide75.xml" ContentType="application/vnd.openxmlformats-officedocument.presentationml.slide+xml"/>
  <Override PartName="/ppt/notesSlides/notesSlide75.xml" ContentType="application/vnd.openxmlformats-officedocument.presentationml.notesSlide+xml"/>
  <Override PartName="/ppt/slides/slide76.xml" ContentType="application/vnd.openxmlformats-officedocument.presentationml.slide+xml"/>
  <Override PartName="/ppt/notesSlides/notesSlide76.xml" ContentType="application/vnd.openxmlformats-officedocument.presentationml.notesSlide+xml"/>
  <Override PartName="/ppt/slides/slide78.xml" ContentType="application/vnd.openxmlformats-officedocument.presentationml.slide+xml"/>
  <Override PartName="/ppt/notesSlides/notesSlide78.xml" ContentType="application/vnd.openxmlformats-officedocument.presentationml.notesSlide+xml"/>
  <Override PartName="/ppt/slides/slide79.xml" ContentType="application/vnd.openxmlformats-officedocument.presentationml.slide+xml"/>
  <Override PartName="/ppt/notesSlides/notesSlide79.xml" ContentType="application/vnd.openxmlformats-officedocument.presentationml.notesSlide+xml"/>
  <Override PartName="/ppt/viewProps.xml" ContentType="application/vnd.openxmlformats-officedocument.presentationml.viewProps+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81"/>
  </p:notesMasterIdLst>
  <p:handoutMasterIdLst>
    <p:handoutMasterId r:id="rId82"/>
  </p:handoutMasterIdLst>
  <p:sldIdLst>
    <p:sldId id="256" r:id="rId2"/>
    <p:sldId id="257" r:id="rId3"/>
    <p:sldId id="301" r:id="rId4"/>
    <p:sldId id="406" r:id="rId5"/>
    <p:sldId id="569" r:id="rId6"/>
    <p:sldId id="570" r:id="rId7"/>
    <p:sldId id="258" r:id="rId8"/>
    <p:sldId id="259" r:id="rId9"/>
    <p:sldId id="571" r:id="rId10"/>
    <p:sldId id="407" r:id="rId11"/>
    <p:sldId id="260" r:id="rId12"/>
    <p:sldId id="261" r:id="rId13"/>
    <p:sldId id="567" r:id="rId14"/>
    <p:sldId id="568" r:id="rId15"/>
    <p:sldId id="410" r:id="rId16"/>
    <p:sldId id="422" r:id="rId17"/>
    <p:sldId id="317" r:id="rId18"/>
    <p:sldId id="305" r:id="rId19"/>
    <p:sldId id="307" r:id="rId20"/>
    <p:sldId id="490" r:id="rId21"/>
    <p:sldId id="358" r:id="rId22"/>
    <p:sldId id="405" r:id="rId23"/>
    <p:sldId id="529" r:id="rId24"/>
    <p:sldId id="531" r:id="rId25"/>
    <p:sldId id="534" r:id="rId26"/>
    <p:sldId id="535" r:id="rId27"/>
    <p:sldId id="536" r:id="rId28"/>
    <p:sldId id="537" r:id="rId29"/>
    <p:sldId id="538" r:id="rId30"/>
    <p:sldId id="540" r:id="rId31"/>
    <p:sldId id="541" r:id="rId32"/>
    <p:sldId id="497" r:id="rId33"/>
    <p:sldId id="503" r:id="rId34"/>
    <p:sldId id="498" r:id="rId35"/>
    <p:sldId id="437" r:id="rId36"/>
    <p:sldId id="438" r:id="rId37"/>
    <p:sldId id="445" r:id="rId38"/>
    <p:sldId id="444" r:id="rId39"/>
    <p:sldId id="590" r:id="rId40"/>
    <p:sldId id="591" r:id="rId41"/>
    <p:sldId id="442" r:id="rId42"/>
    <p:sldId id="448" r:id="rId43"/>
    <p:sldId id="543" r:id="rId44"/>
    <p:sldId id="544" r:id="rId45"/>
    <p:sldId id="504" r:id="rId46"/>
    <p:sldId id="572" r:id="rId47"/>
    <p:sldId id="452" r:id="rId48"/>
    <p:sldId id="456" r:id="rId49"/>
    <p:sldId id="573" r:id="rId50"/>
    <p:sldId id="574" r:id="rId51"/>
    <p:sldId id="575" r:id="rId52"/>
    <p:sldId id="594" r:id="rId53"/>
    <p:sldId id="459" r:id="rId54"/>
    <p:sldId id="458" r:id="rId55"/>
    <p:sldId id="576" r:id="rId56"/>
    <p:sldId id="577" r:id="rId57"/>
    <p:sldId id="578" r:id="rId58"/>
    <p:sldId id="579" r:id="rId59"/>
    <p:sldId id="580" r:id="rId60"/>
    <p:sldId id="320" r:id="rId61"/>
    <p:sldId id="581" r:id="rId62"/>
    <p:sldId id="583" r:id="rId63"/>
    <p:sldId id="584" r:id="rId64"/>
    <p:sldId id="389" r:id="rId65"/>
    <p:sldId id="390" r:id="rId66"/>
    <p:sldId id="585" r:id="rId67"/>
    <p:sldId id="353" r:id="rId68"/>
    <p:sldId id="354" r:id="rId69"/>
    <p:sldId id="586" r:id="rId70"/>
    <p:sldId id="587" r:id="rId71"/>
    <p:sldId id="588" r:id="rId72"/>
    <p:sldId id="589" r:id="rId73"/>
    <p:sldId id="333" r:id="rId74"/>
    <p:sldId id="592" r:id="rId75"/>
    <p:sldId id="593" r:id="rId76"/>
    <p:sldId id="335" r:id="rId77"/>
    <p:sldId id="563" r:id="rId78"/>
    <p:sldId id="564" r:id="rId79"/>
    <p:sldId id="565" r:id="rId80"/>
  </p:sldIdLst>
  <p:sldSz cx="9144000" cy="6858000" type="screen4x3"/>
  <p:notesSz cx="7010400" cy="9296400"/>
  <p:custShowLst>
    <p:custShow name="Secrets 5" id="0">
      <p:sldLst/>
    </p:custShow>
    <p:custShow name="Secrets 10" id="1">
      <p:sldLst/>
    </p:custShow>
    <p:custShow name="Secrets 15" id="2">
      <p:sldLst/>
    </p:custShow>
    <p:custShow name="Secrets 20" id="3">
      <p:sldLst/>
    </p:custShow>
    <p:custShow name="Secrets 25" id="4">
      <p:sldLst/>
    </p:custShow>
    <p:custShow name="GB 5" id="5">
      <p:sldLst/>
    </p:custShow>
    <p:custShow name="GB 10" id="6">
      <p:sldLst/>
    </p:custShow>
    <p:custShow name="GB 15" id="7">
      <p:sldLst/>
    </p:custShow>
    <p:custShow name="GB 20" id="8">
      <p:sldLst/>
    </p:custShow>
    <p:custShow name="GB 25" id="9">
      <p:sldLst/>
    </p:custShow>
    <p:custShow name="Sanctions 5" id="10">
      <p:sldLst/>
    </p:custShow>
    <p:custShow name="Sanctions 10" id="11">
      <p:sldLst/>
    </p:custShow>
    <p:custShow name="Sanctions 15" id="12">
      <p:sldLst/>
    </p:custShow>
    <p:custShow name="Sanctions 20" id="13">
      <p:sldLst/>
    </p:custShow>
    <p:custShow name="Sanctions 25" id="14">
      <p:sldLst/>
    </p:custShow>
    <p:custShow name="Judge 5" id="15">
      <p:sldLst/>
    </p:custShow>
    <p:custShow name="Judge 10" id="16">
      <p:sldLst/>
    </p:custShow>
    <p:custShow name="Judges 15" id="17">
      <p:sldLst/>
    </p:custShow>
    <p:custShow name="Judge 20" id="18">
      <p:sldLst/>
    </p:custShow>
    <p:custShow name="Judges 25" id="19">
      <p:sldLst/>
    </p:custShow>
    <p:custShow name="LC 5" id="20">
      <p:sldLst/>
    </p:custShow>
    <p:custShow name="LC 10" id="21">
      <p:sldLst/>
    </p:custShow>
    <p:custShow name="LC 15" id="22">
      <p:sldLst/>
    </p:custShow>
    <p:custShow name="LC 20" id="23">
      <p:sldLst/>
    </p:custShow>
    <p:custShow name="LC 25" id="24">
      <p:sldLst/>
    </p:custShow>
    <p:custShow name="Toss Up" id="25">
      <p:sldLst>
        <p:sld r:id="rId3"/>
      </p:sldLst>
    </p:custShow>
    <p:custShow name="Final Jeopardy" id="26">
      <p:sldLst/>
    </p:custShow>
    <p:custShow name="Intl5" id="27">
      <p:sldLst/>
    </p:custShow>
    <p:custShow name="Intl20" id="28">
      <p:sldLst/>
    </p:custShow>
    <p:custShow name="Intl25" id="29">
      <p:sldLst/>
    </p:custShow>
    <p:custShow name="SO5" id="30">
      <p:sldLst/>
    </p:custShow>
    <p:custShow name="SO10" id="31">
      <p:sldLst/>
    </p:custShow>
    <p:custShow name="SO15" id="32">
      <p:sldLst/>
    </p:custShow>
    <p:custShow name="SO20" id="33">
      <p:sldLst/>
    </p:custShow>
    <p:custShow name="SO25" id="34">
      <p:sldLst/>
    </p:custShow>
    <p:custShow name="Intl10" id="35">
      <p:sldLst/>
    </p:custShow>
    <p:custShow name="Intl15" id="36">
      <p:sldLst/>
    </p:custShow>
  </p:custShowLst>
  <p:defaultTextStyle>
    <a:defPPr>
      <a:defRPr lang="en-US"/>
    </a:defPPr>
    <a:lvl1pPr algn="l" rtl="0" eaLnBrk="0" fontAlgn="base" hangingPunct="0">
      <a:spcBef>
        <a:spcPct val="0"/>
      </a:spcBef>
      <a:spcAft>
        <a:spcPct val="0"/>
      </a:spcAft>
      <a:defRPr u="sng"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u="sng"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u="sng"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u="sng"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u="sng" kern="1200">
        <a:solidFill>
          <a:schemeClr val="tx1"/>
        </a:solidFill>
        <a:latin typeface="Verdana" pitchFamily="34" charset="0"/>
        <a:ea typeface="+mn-ea"/>
        <a:cs typeface="+mn-cs"/>
      </a:defRPr>
    </a:lvl5pPr>
    <a:lvl6pPr marL="2286000" algn="l" defTabSz="914400" rtl="0" eaLnBrk="1" latinLnBrk="0" hangingPunct="1">
      <a:defRPr u="sng" kern="1200">
        <a:solidFill>
          <a:schemeClr val="tx1"/>
        </a:solidFill>
        <a:latin typeface="Verdana" pitchFamily="34" charset="0"/>
        <a:ea typeface="+mn-ea"/>
        <a:cs typeface="+mn-cs"/>
      </a:defRPr>
    </a:lvl6pPr>
    <a:lvl7pPr marL="2743200" algn="l" defTabSz="914400" rtl="0" eaLnBrk="1" latinLnBrk="0" hangingPunct="1">
      <a:defRPr u="sng" kern="1200">
        <a:solidFill>
          <a:schemeClr val="tx1"/>
        </a:solidFill>
        <a:latin typeface="Verdana" pitchFamily="34" charset="0"/>
        <a:ea typeface="+mn-ea"/>
        <a:cs typeface="+mn-cs"/>
      </a:defRPr>
    </a:lvl7pPr>
    <a:lvl8pPr marL="3200400" algn="l" defTabSz="914400" rtl="0" eaLnBrk="1" latinLnBrk="0" hangingPunct="1">
      <a:defRPr u="sng" kern="1200">
        <a:solidFill>
          <a:schemeClr val="tx1"/>
        </a:solidFill>
        <a:latin typeface="Verdana" pitchFamily="34" charset="0"/>
        <a:ea typeface="+mn-ea"/>
        <a:cs typeface="+mn-cs"/>
      </a:defRPr>
    </a:lvl8pPr>
    <a:lvl9pPr marL="3657600" algn="l" defTabSz="914400" rtl="0" eaLnBrk="1" latinLnBrk="0" hangingPunct="1">
      <a:defRPr u="sng" kern="1200">
        <a:solidFill>
          <a:schemeClr val="tx1"/>
        </a:solidFill>
        <a:latin typeface="Verdana" pitchFamily="34" charset="0"/>
        <a:ea typeface="+mn-ea"/>
        <a:cs typeface="+mn-cs"/>
      </a:defRPr>
    </a:lvl9pPr>
  </p:defaultTextStyle>
  <p:extLst>
    <p:ext uri="{521415D9-36F7-43E2-AB2F-B90AF26B5E84}">
      <p14:sectionLst xmlns:p14="http://schemas.microsoft.com/office/powerpoint/2010/main">
        <p14:section name="Default Section" id="{598FEC22-393E-43E9-97D5-466F4CCD9BF5}">
          <p14:sldIdLst>
            <p14:sldId id="256"/>
            <p14:sldId id="257"/>
            <p14:sldId id="301"/>
            <p14:sldId id="406"/>
            <p14:sldId id="569"/>
            <p14:sldId id="570"/>
            <p14:sldId id="258"/>
            <p14:sldId id="259"/>
            <p14:sldId id="571"/>
            <p14:sldId id="407"/>
            <p14:sldId id="260"/>
            <p14:sldId id="261"/>
            <p14:sldId id="567"/>
            <p14:sldId id="568"/>
            <p14:sldId id="410"/>
            <p14:sldId id="422"/>
            <p14:sldId id="317"/>
            <p14:sldId id="305"/>
            <p14:sldId id="307"/>
            <p14:sldId id="490"/>
            <p14:sldId id="358"/>
            <p14:sldId id="405"/>
            <p14:sldId id="529"/>
            <p14:sldId id="531"/>
            <p14:sldId id="534"/>
            <p14:sldId id="535"/>
            <p14:sldId id="536"/>
            <p14:sldId id="537"/>
            <p14:sldId id="538"/>
            <p14:sldId id="540"/>
            <p14:sldId id="541"/>
            <p14:sldId id="497"/>
            <p14:sldId id="503"/>
            <p14:sldId id="498"/>
            <p14:sldId id="437"/>
            <p14:sldId id="438"/>
            <p14:sldId id="445"/>
            <p14:sldId id="444"/>
            <p14:sldId id="590"/>
            <p14:sldId id="591"/>
            <p14:sldId id="442"/>
            <p14:sldId id="448"/>
            <p14:sldId id="543"/>
            <p14:sldId id="544"/>
          </p14:sldIdLst>
        </p14:section>
        <p14:section name="Untitled Section" id="{50627D56-6394-46B3-A8D8-B82B60381EB7}">
          <p14:sldIdLst>
            <p14:sldId id="504"/>
            <p14:sldId id="572"/>
            <p14:sldId id="452"/>
            <p14:sldId id="456"/>
            <p14:sldId id="573"/>
            <p14:sldId id="574"/>
            <p14:sldId id="575"/>
            <p14:sldId id="594"/>
            <p14:sldId id="459"/>
            <p14:sldId id="458"/>
            <p14:sldId id="576"/>
            <p14:sldId id="577"/>
            <p14:sldId id="578"/>
            <p14:sldId id="579"/>
            <p14:sldId id="580"/>
            <p14:sldId id="320"/>
            <p14:sldId id="581"/>
            <p14:sldId id="583"/>
            <p14:sldId id="584"/>
            <p14:sldId id="389"/>
            <p14:sldId id="390"/>
            <p14:sldId id="585"/>
            <p14:sldId id="353"/>
            <p14:sldId id="354"/>
            <p14:sldId id="586"/>
            <p14:sldId id="587"/>
            <p14:sldId id="588"/>
            <p14:sldId id="589"/>
            <p14:sldId id="333"/>
            <p14:sldId id="592"/>
            <p14:sldId id="593"/>
            <p14:sldId id="335"/>
            <p14:sldId id="563"/>
            <p14:sldId id="564"/>
            <p14:sldId id="5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00"/>
    <a:srgbClr val="33CCFF"/>
    <a:srgbClr val="003D7A"/>
    <a:srgbClr val="00458A"/>
    <a:srgbClr val="0033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861" autoAdjust="0"/>
    <p:restoredTop sz="99543" autoAdjust="0"/>
  </p:normalViewPr>
  <p:slideViewPr>
    <p:cSldViewPr>
      <p:cViewPr varScale="1">
        <p:scale>
          <a:sx n="85" d="100"/>
          <a:sy n="85" d="100"/>
        </p:scale>
        <p:origin x="-643" y="-77"/>
      </p:cViewPr>
      <p:guideLst>
        <p:guide orient="horz" pos="1872"/>
        <p:guide pos="2880"/>
      </p:guideLst>
    </p:cSldViewPr>
  </p:slideViewPr>
  <p:outlineViewPr>
    <p:cViewPr>
      <p:scale>
        <a:sx n="33" d="100"/>
        <a:sy n="33" d="100"/>
      </p:scale>
      <p:origin x="0" y="21486"/>
    </p:cViewPr>
    <p:sldLst>
      <p:sld r:id="rId1" collapse="1"/>
      <p:sld r:id="rId2" collapse="1"/>
      <p:sld r:id="rId3" collapse="1"/>
    </p:sldLst>
  </p:outlineViewPr>
  <p:notesTextViewPr>
    <p:cViewPr>
      <p:scale>
        <a:sx n="100" d="100"/>
        <a:sy n="100" d="100"/>
      </p:scale>
      <p:origin x="0" y="0"/>
    </p:cViewPr>
  </p:notesTextViewPr>
  <p:sorterViewPr>
    <p:cViewPr>
      <p:scale>
        <a:sx n="50" d="100"/>
        <a:sy n="50" d="100"/>
      </p:scale>
      <p:origin x="0" y="6354"/>
    </p:cViewPr>
  </p:sorterViewPr>
  <p:notesViewPr>
    <p:cSldViewPr>
      <p:cViewPr varScale="1">
        <p:scale>
          <a:sx n="37" d="100"/>
          <a:sy n="37" d="100"/>
        </p:scale>
        <p:origin x="-1458" y="-84"/>
      </p:cViewPr>
      <p:guideLst>
        <p:guide orient="horz" pos="2929"/>
        <p:guide pos="2208"/>
      </p:guideLst>
    </p:cSldViewPr>
  </p:notes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1" Type="http://schemas.openxmlformats.org/officeDocument/2006/relationships/slide" Target="slides/slide30.xml" />
  <Relationship Id="rId32" Type="http://schemas.openxmlformats.org/officeDocument/2006/relationships/slide" Target="slides/slide31.xml" />
  <Relationship Id="rId33" Type="http://schemas.openxmlformats.org/officeDocument/2006/relationships/slide" Target="slides/slide32.xml" />
  <Relationship Id="rId34" Type="http://schemas.openxmlformats.org/officeDocument/2006/relationships/slide" Target="slides/slide33.xml" />
  <Relationship Id="rId35" Type="http://schemas.openxmlformats.org/officeDocument/2006/relationships/slide" Target="slides/slide34.xml" />
  <Relationship Id="rId36" Type="http://schemas.openxmlformats.org/officeDocument/2006/relationships/slide" Target="slides/slide35.xml" />
  <Relationship Id="rId37" Type="http://schemas.openxmlformats.org/officeDocument/2006/relationships/slide" Target="slides/slide36.xml" />
  <Relationship Id="rId38" Type="http://schemas.openxmlformats.org/officeDocument/2006/relationships/slide" Target="slides/slide37.xml" />
  <Relationship Id="rId39" Type="http://schemas.openxmlformats.org/officeDocument/2006/relationships/slide" Target="slides/slide38.xml" />
  <Relationship Id="rId40" Type="http://schemas.openxmlformats.org/officeDocument/2006/relationships/slide" Target="slides/slide39.xml" />
  <Relationship Id="rId41" Type="http://schemas.openxmlformats.org/officeDocument/2006/relationships/slide" Target="slides/slide40.xml" />
  <Relationship Id="rId42" Type="http://schemas.openxmlformats.org/officeDocument/2006/relationships/slide" Target="slides/slide41.xml" />
  <Relationship Id="rId43" Type="http://schemas.openxmlformats.org/officeDocument/2006/relationships/slide" Target="slides/slide42.xml" />
  <Relationship Id="rId44" Type="http://schemas.openxmlformats.org/officeDocument/2006/relationships/slide" Target="slides/slide43.xml" />
  <Relationship Id="rId45" Type="http://schemas.openxmlformats.org/officeDocument/2006/relationships/slide" Target="slides/slide44.xml" />
  <Relationship Id="rId46" Type="http://schemas.openxmlformats.org/officeDocument/2006/relationships/slide" Target="slides/slide45.xml" />
  <Relationship Id="rId47" Type="http://schemas.openxmlformats.org/officeDocument/2006/relationships/slide" Target="slides/slide46.xml" />
  <Relationship Id="rId48" Type="http://schemas.openxmlformats.org/officeDocument/2006/relationships/slide" Target="slides/slide47.xml" />
  <Relationship Id="rId49" Type="http://schemas.openxmlformats.org/officeDocument/2006/relationships/slide" Target="slides/slide48.xml" />
  <Relationship Id="rId50" Type="http://schemas.openxmlformats.org/officeDocument/2006/relationships/slide" Target="slides/slide49.xml" />
  <Relationship Id="rId51" Type="http://schemas.openxmlformats.org/officeDocument/2006/relationships/slide" Target="slides/slide50.xml" />
  <Relationship Id="rId52" Type="http://schemas.openxmlformats.org/officeDocument/2006/relationships/slide" Target="slides/slide51.xml" />
  <Relationship Id="rId53" Type="http://schemas.openxmlformats.org/officeDocument/2006/relationships/slide" Target="slides/slide52.xml" />
  <Relationship Id="rId54" Type="http://schemas.openxmlformats.org/officeDocument/2006/relationships/slide" Target="slides/slide53.xml" />
  <Relationship Id="rId55" Type="http://schemas.openxmlformats.org/officeDocument/2006/relationships/slide" Target="slides/slide54.xml" />
  <Relationship Id="rId56" Type="http://schemas.openxmlformats.org/officeDocument/2006/relationships/slide" Target="slides/slide55.xml" />
  <Relationship Id="rId57" Type="http://schemas.openxmlformats.org/officeDocument/2006/relationships/slide" Target="slides/slide56.xml" />
  <Relationship Id="rId58" Type="http://schemas.openxmlformats.org/officeDocument/2006/relationships/slide" Target="slides/slide57.xml" />
  <Relationship Id="rId59" Type="http://schemas.openxmlformats.org/officeDocument/2006/relationships/slide" Target="slides/slide58.xml" />
  <Relationship Id="rId60" Type="http://schemas.openxmlformats.org/officeDocument/2006/relationships/slide" Target="slides/slide59.xml" />
  <Relationship Id="rId61" Type="http://schemas.openxmlformats.org/officeDocument/2006/relationships/slide" Target="slides/slide60.xml" />
  <Relationship Id="rId62" Type="http://schemas.openxmlformats.org/officeDocument/2006/relationships/slide" Target="slides/slide61.xml" />
  <Relationship Id="rId63" Type="http://schemas.openxmlformats.org/officeDocument/2006/relationships/slide" Target="slides/slide62.xml" />
  <Relationship Id="rId64" Type="http://schemas.openxmlformats.org/officeDocument/2006/relationships/slide" Target="slides/slide63.xml" />
  <Relationship Id="rId65" Type="http://schemas.openxmlformats.org/officeDocument/2006/relationships/slide" Target="slides/slide64.xml" />
  <Relationship Id="rId66" Type="http://schemas.openxmlformats.org/officeDocument/2006/relationships/slide" Target="slides/slide65.xml" />
  <Relationship Id="rId67" Type="http://schemas.openxmlformats.org/officeDocument/2006/relationships/slide" Target="slides/slide66.xml" />
  <Relationship Id="rId68" Type="http://schemas.openxmlformats.org/officeDocument/2006/relationships/slide" Target="slides/slide67.xml" />
  <Relationship Id="rId69" Type="http://schemas.openxmlformats.org/officeDocument/2006/relationships/slide" Target="slides/slide68.xml" />
  <Relationship Id="rId70" Type="http://schemas.openxmlformats.org/officeDocument/2006/relationships/slide" Target="slides/slide69.xml" />
  <Relationship Id="rId71" Type="http://schemas.openxmlformats.org/officeDocument/2006/relationships/slide" Target="slides/slide70.xml" />
  <Relationship Id="rId72" Type="http://schemas.openxmlformats.org/officeDocument/2006/relationships/slide" Target="slides/slide71.xml" />
  <Relationship Id="rId73" Type="http://schemas.openxmlformats.org/officeDocument/2006/relationships/slide" Target="slides/slide72.xml" />
  <Relationship Id="rId74" Type="http://schemas.openxmlformats.org/officeDocument/2006/relationships/slide" Target="slides/slide73.xml" />
  <Relationship Id="rId75" Type="http://schemas.openxmlformats.org/officeDocument/2006/relationships/slide" Target="slides/slide74.xml" />
  <Relationship Id="rId76" Type="http://schemas.openxmlformats.org/officeDocument/2006/relationships/slide" Target="slides/slide75.xml" />
  <Relationship Id="rId77" Type="http://schemas.openxmlformats.org/officeDocument/2006/relationships/slide" Target="slides/slide76.xml" />
  <Relationship Id="rId78" Type="http://schemas.openxmlformats.org/officeDocument/2006/relationships/slide" Target="slides/slide77.xml" />
  <Relationship Id="rId79" Type="http://schemas.openxmlformats.org/officeDocument/2006/relationships/slide" Target="slides/slide78.xml" />
  <Relationship Id="rId80" Type="http://schemas.openxmlformats.org/officeDocument/2006/relationships/slide" Target="slides/slide79.xml" />
  <Relationship Id="rId84" Type="http://schemas.openxmlformats.org/officeDocument/2006/relationships/viewProps" Target="viewProps.xml" />
  <Relationship Id="rId82" Type="http://schemas.openxmlformats.org/officeDocument/2006/relationships/handoutMaster" Target="handoutMasters/handoutMaster1.xml" />
  <Relationship Id="rId85" Type="http://schemas.openxmlformats.org/officeDocument/2006/relationships/theme" Target="theme/theme1.xml" />
  <Relationship Id="rId83" Type="http://schemas.openxmlformats.org/officeDocument/2006/relationships/presProps" Target="presProps.xml" />
  <Relationship Id="rId1" Type="http://schemas.openxmlformats.org/officeDocument/2006/relationships/slideMaster" Target="slideMasters/slideMaster1.xml" />
  <Relationship Id="rId81" Type="http://schemas.openxmlformats.org/officeDocument/2006/relationships/notesMaster" Target="notesMasters/notesMaster1.xml" />
  <Relationship Id="rId86" Type="http://schemas.openxmlformats.org/officeDocument/2006/relationships/tableStyles" Target="tableStyles.xml" />
</Relationships>
</file>

<file path=ppt/_rels/viewProps.xml.rels>&#65279;<?xml version="1.0" encoding="UTF-8" standalone="yes"?>
<Relationships xmlns="http://schemas.openxmlformats.org/package/2006/relationships">
  <Relationship Id="rId3" Type="http://schemas.openxmlformats.org/officeDocument/2006/relationships/slide" Target="slides/slide77.xml" />
  <Relationship Id="rId2" Type="http://schemas.openxmlformats.org/officeDocument/2006/relationships/slide" Target="slides/slide76.xml" />
  <Relationship Id="rId1" Type="http://schemas.openxmlformats.org/officeDocument/2006/relationships/slide" Target="slides/slide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2288" tIns="46145" rIns="92288" bIns="46145" numCol="1" anchor="t" anchorCtr="0" compatLnSpc="1">
            <a:prstTxWarp prst="textNoShape">
              <a:avLst/>
            </a:prstTxWarp>
          </a:bodyPr>
          <a:lstStyle>
            <a:lvl1pPr>
              <a:defRPr sz="1200" u="none"/>
            </a:lvl1pPr>
          </a:lstStyle>
          <a:p>
            <a:pPr>
              <a:defRPr/>
            </a:pPr>
            <a:endParaRPr lang="en-US" dirty="0"/>
          </a:p>
        </p:txBody>
      </p:sp>
      <p:sp>
        <p:nvSpPr>
          <p:cNvPr id="186371" name="Rectangle 3"/>
          <p:cNvSpPr>
            <a:spLocks noGrp="1" noChangeArrowheads="1"/>
          </p:cNvSpPr>
          <p:nvPr>
            <p:ph type="dt" sz="quarter" idx="1"/>
          </p:nvPr>
        </p:nvSpPr>
        <p:spPr bwMode="auto">
          <a:xfrm>
            <a:off x="3972561" y="0"/>
            <a:ext cx="3037840" cy="465138"/>
          </a:xfrm>
          <a:prstGeom prst="rect">
            <a:avLst/>
          </a:prstGeom>
          <a:noFill/>
          <a:ln w="9525">
            <a:noFill/>
            <a:miter lim="800000"/>
            <a:headEnd/>
            <a:tailEnd/>
          </a:ln>
          <a:effectLst/>
        </p:spPr>
        <p:txBody>
          <a:bodyPr vert="horz" wrap="square" lIns="92288" tIns="46145" rIns="92288" bIns="46145" numCol="1" anchor="t" anchorCtr="0" compatLnSpc="1">
            <a:prstTxWarp prst="textNoShape">
              <a:avLst/>
            </a:prstTxWarp>
          </a:bodyPr>
          <a:lstStyle>
            <a:lvl1pPr algn="r">
              <a:defRPr sz="1200" u="none"/>
            </a:lvl1pPr>
          </a:lstStyle>
          <a:p>
            <a:pPr>
              <a:defRPr/>
            </a:pPr>
            <a:endParaRPr lang="en-US" dirty="0"/>
          </a:p>
        </p:txBody>
      </p:sp>
      <p:sp>
        <p:nvSpPr>
          <p:cNvPr id="186372" name="Rectangle 4"/>
          <p:cNvSpPr>
            <a:spLocks noGrp="1" noChangeArrowheads="1"/>
          </p:cNvSpPr>
          <p:nvPr>
            <p:ph type="ftr" sz="quarter" idx="2"/>
          </p:nvPr>
        </p:nvSpPr>
        <p:spPr bwMode="auto">
          <a:xfrm>
            <a:off x="0" y="8831264"/>
            <a:ext cx="3037840" cy="465137"/>
          </a:xfrm>
          <a:prstGeom prst="rect">
            <a:avLst/>
          </a:prstGeom>
          <a:noFill/>
          <a:ln w="9525">
            <a:noFill/>
            <a:miter lim="800000"/>
            <a:headEnd/>
            <a:tailEnd/>
          </a:ln>
          <a:effectLst/>
        </p:spPr>
        <p:txBody>
          <a:bodyPr vert="horz" wrap="square" lIns="92288" tIns="46145" rIns="92288" bIns="46145" numCol="1" anchor="b" anchorCtr="0" compatLnSpc="1">
            <a:prstTxWarp prst="textNoShape">
              <a:avLst/>
            </a:prstTxWarp>
          </a:bodyPr>
          <a:lstStyle>
            <a:lvl1pPr>
              <a:defRPr sz="1200" u="none"/>
            </a:lvl1pPr>
          </a:lstStyle>
          <a:p>
            <a:pPr>
              <a:defRPr/>
            </a:pPr>
            <a:endParaRPr lang="en-US" dirty="0"/>
          </a:p>
        </p:txBody>
      </p:sp>
      <p:sp>
        <p:nvSpPr>
          <p:cNvPr id="186373" name="Rectangle 5"/>
          <p:cNvSpPr>
            <a:spLocks noGrp="1" noChangeArrowheads="1"/>
          </p:cNvSpPr>
          <p:nvPr>
            <p:ph type="sldNum" sz="quarter" idx="3"/>
          </p:nvPr>
        </p:nvSpPr>
        <p:spPr bwMode="auto">
          <a:xfrm>
            <a:off x="3972561" y="8831264"/>
            <a:ext cx="3037840" cy="465137"/>
          </a:xfrm>
          <a:prstGeom prst="rect">
            <a:avLst/>
          </a:prstGeom>
          <a:noFill/>
          <a:ln w="9525">
            <a:noFill/>
            <a:miter lim="800000"/>
            <a:headEnd/>
            <a:tailEnd/>
          </a:ln>
          <a:effectLst/>
        </p:spPr>
        <p:txBody>
          <a:bodyPr vert="horz" wrap="square" lIns="92288" tIns="46145" rIns="92288" bIns="46145" numCol="1" anchor="b" anchorCtr="0" compatLnSpc="1">
            <a:prstTxWarp prst="textNoShape">
              <a:avLst/>
            </a:prstTxWarp>
          </a:bodyPr>
          <a:lstStyle>
            <a:lvl1pPr algn="r">
              <a:defRPr sz="1200" u="none"/>
            </a:lvl1pPr>
          </a:lstStyle>
          <a:p>
            <a:pPr>
              <a:defRPr/>
            </a:pPr>
            <a:fld id="{7A72BB8F-75F7-4B67-BF71-C96126C1DCC6}" type="slidenum">
              <a:rPr lang="en-US"/>
              <a:pPr>
                <a:defRPr/>
              </a:pPr>
              <a:t>‹#›</a:t>
            </a:fld>
            <a:endParaRPr lang="en-US" dirty="0"/>
          </a:p>
        </p:txBody>
      </p:sp>
    </p:spTree>
    <p:extLst>
      <p:ext uri="{BB962C8B-B14F-4D97-AF65-F5344CB8AC3E}">
        <p14:creationId xmlns:p14="http://schemas.microsoft.com/office/powerpoint/2010/main" val="83844397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1666" name="Rectangle 1026"/>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2288" tIns="46145" rIns="92288" bIns="46145" numCol="1" anchor="t" anchorCtr="0" compatLnSpc="1">
            <a:prstTxWarp prst="textNoShape">
              <a:avLst/>
            </a:prstTxWarp>
          </a:bodyPr>
          <a:lstStyle>
            <a:lvl1pPr>
              <a:defRPr sz="1200" u="none"/>
            </a:lvl1pPr>
          </a:lstStyle>
          <a:p>
            <a:pPr>
              <a:defRPr/>
            </a:pPr>
            <a:endParaRPr lang="en-US" dirty="0"/>
          </a:p>
        </p:txBody>
      </p:sp>
      <p:sp>
        <p:nvSpPr>
          <p:cNvPr id="241667" name="Rectangle 1027"/>
          <p:cNvSpPr>
            <a:spLocks noGrp="1" noChangeArrowheads="1"/>
          </p:cNvSpPr>
          <p:nvPr>
            <p:ph type="dt" idx="1"/>
          </p:nvPr>
        </p:nvSpPr>
        <p:spPr bwMode="auto">
          <a:xfrm>
            <a:off x="3972561" y="0"/>
            <a:ext cx="3037840" cy="465138"/>
          </a:xfrm>
          <a:prstGeom prst="rect">
            <a:avLst/>
          </a:prstGeom>
          <a:noFill/>
          <a:ln w="9525">
            <a:noFill/>
            <a:miter lim="800000"/>
            <a:headEnd/>
            <a:tailEnd/>
          </a:ln>
          <a:effectLst/>
        </p:spPr>
        <p:txBody>
          <a:bodyPr vert="horz" wrap="square" lIns="92288" tIns="46145" rIns="92288" bIns="46145" numCol="1" anchor="t" anchorCtr="0" compatLnSpc="1">
            <a:prstTxWarp prst="textNoShape">
              <a:avLst/>
            </a:prstTxWarp>
          </a:bodyPr>
          <a:lstStyle>
            <a:lvl1pPr algn="r">
              <a:defRPr sz="1200" u="none"/>
            </a:lvl1pPr>
          </a:lstStyle>
          <a:p>
            <a:pPr>
              <a:defRPr/>
            </a:pPr>
            <a:endParaRPr lang="en-US" dirty="0"/>
          </a:p>
        </p:txBody>
      </p:sp>
      <p:sp>
        <p:nvSpPr>
          <p:cNvPr id="175108" name="Rectangle 1028"/>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txBody>
          <a:bodyPr lIns="91257" tIns="45629" rIns="91257" bIns="45629"/>
          <a:lstStyle/>
          <a:p>
            <a:endParaRPr lang="en-US"/>
          </a:p>
        </p:txBody>
      </p:sp>
      <p:sp>
        <p:nvSpPr>
          <p:cNvPr id="241669" name="Rectangle 1029"/>
          <p:cNvSpPr>
            <a:spLocks noGrp="1" noChangeArrowheads="1"/>
          </p:cNvSpPr>
          <p:nvPr>
            <p:ph type="body" sz="quarter" idx="3"/>
          </p:nvPr>
        </p:nvSpPr>
        <p:spPr bwMode="auto">
          <a:xfrm>
            <a:off x="934720" y="4416425"/>
            <a:ext cx="5140960" cy="4183063"/>
          </a:xfrm>
          <a:prstGeom prst="rect">
            <a:avLst/>
          </a:prstGeom>
          <a:noFill/>
          <a:ln w="9525">
            <a:noFill/>
            <a:miter lim="800000"/>
            <a:headEnd/>
            <a:tailEnd/>
          </a:ln>
          <a:effectLst/>
        </p:spPr>
        <p:txBody>
          <a:bodyPr vert="horz" wrap="square" lIns="92288" tIns="46145" rIns="92288"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1670" name="Rectangle 1030"/>
          <p:cNvSpPr>
            <a:spLocks noGrp="1" noChangeArrowheads="1"/>
          </p:cNvSpPr>
          <p:nvPr>
            <p:ph type="ftr" sz="quarter" idx="4"/>
          </p:nvPr>
        </p:nvSpPr>
        <p:spPr bwMode="auto">
          <a:xfrm>
            <a:off x="0" y="8831264"/>
            <a:ext cx="3037840" cy="465137"/>
          </a:xfrm>
          <a:prstGeom prst="rect">
            <a:avLst/>
          </a:prstGeom>
          <a:noFill/>
          <a:ln w="9525">
            <a:noFill/>
            <a:miter lim="800000"/>
            <a:headEnd/>
            <a:tailEnd/>
          </a:ln>
          <a:effectLst/>
        </p:spPr>
        <p:txBody>
          <a:bodyPr vert="horz" wrap="square" lIns="92288" tIns="46145" rIns="92288" bIns="46145" numCol="1" anchor="b" anchorCtr="0" compatLnSpc="1">
            <a:prstTxWarp prst="textNoShape">
              <a:avLst/>
            </a:prstTxWarp>
          </a:bodyPr>
          <a:lstStyle>
            <a:lvl1pPr>
              <a:defRPr sz="1200" u="none"/>
            </a:lvl1pPr>
          </a:lstStyle>
          <a:p>
            <a:pPr>
              <a:defRPr/>
            </a:pPr>
            <a:endParaRPr lang="en-US" dirty="0"/>
          </a:p>
        </p:txBody>
      </p:sp>
      <p:sp>
        <p:nvSpPr>
          <p:cNvPr id="241671" name="Rectangle 1031"/>
          <p:cNvSpPr>
            <a:spLocks noGrp="1" noChangeArrowheads="1"/>
          </p:cNvSpPr>
          <p:nvPr>
            <p:ph type="sldNum" sz="quarter" idx="5"/>
          </p:nvPr>
        </p:nvSpPr>
        <p:spPr bwMode="auto">
          <a:xfrm>
            <a:off x="3972561" y="8831264"/>
            <a:ext cx="3037840" cy="465137"/>
          </a:xfrm>
          <a:prstGeom prst="rect">
            <a:avLst/>
          </a:prstGeom>
          <a:noFill/>
          <a:ln w="9525">
            <a:noFill/>
            <a:miter lim="800000"/>
            <a:headEnd/>
            <a:tailEnd/>
          </a:ln>
          <a:effectLst/>
        </p:spPr>
        <p:txBody>
          <a:bodyPr vert="horz" wrap="square" lIns="92288" tIns="46145" rIns="92288" bIns="46145" numCol="1" anchor="b" anchorCtr="0" compatLnSpc="1">
            <a:prstTxWarp prst="textNoShape">
              <a:avLst/>
            </a:prstTxWarp>
          </a:bodyPr>
          <a:lstStyle>
            <a:lvl1pPr algn="r">
              <a:defRPr sz="1200" u="none"/>
            </a:lvl1pPr>
          </a:lstStyle>
          <a:p>
            <a:pPr>
              <a:defRPr/>
            </a:pPr>
            <a:fld id="{1BA71754-7D0E-44A9-B3CB-63EAEE802C2A}" type="slidenum">
              <a:rPr lang="en-US"/>
              <a:pPr>
                <a:defRPr/>
              </a:pPr>
              <a:t>‹#›</a:t>
            </a:fld>
            <a:endParaRPr lang="en-US" dirty="0"/>
          </a:p>
        </p:txBody>
      </p:sp>
    </p:spTree>
    <p:extLst>
      <p:ext uri="{BB962C8B-B14F-4D97-AF65-F5344CB8AC3E}">
        <p14:creationId xmlns:p14="http://schemas.microsoft.com/office/powerpoint/2010/main" val="2274390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33.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_rels/notesSlide34.xml.rels>&#65279;<?xml version="1.0" encoding="UTF-8" standalone="yes"?>
<Relationships xmlns="http://schemas.openxmlformats.org/package/2006/relationships">
  <Relationship Id="rId2" Type="http://schemas.openxmlformats.org/officeDocument/2006/relationships/slide" Target="../slides/slide34.xml" />
  <Relationship Id="rId1" Type="http://schemas.openxmlformats.org/officeDocument/2006/relationships/notesMaster" Target="../notesMasters/notesMaster1.xml" />
</Relationships>
</file>

<file path=ppt/notesSlides/_rels/notesSlide35.xml.rels>&#65279;<?xml version="1.0" encoding="UTF-8" standalone="yes"?>
<Relationships xmlns="http://schemas.openxmlformats.org/package/2006/relationships">
  <Relationship Id="rId2" Type="http://schemas.openxmlformats.org/officeDocument/2006/relationships/slide" Target="../slides/slide35.xml" />
  <Relationship Id="rId1" Type="http://schemas.openxmlformats.org/officeDocument/2006/relationships/notesMaster" Target="../notesMasters/notesMaster1.xml" />
</Relationships>
</file>

<file path=ppt/notesSlides/_rels/notesSlide36.xml.rels>&#65279;<?xml version="1.0" encoding="UTF-8" standalone="yes"?>
<Relationships xmlns="http://schemas.openxmlformats.org/package/2006/relationships">
  <Relationship Id="rId2" Type="http://schemas.openxmlformats.org/officeDocument/2006/relationships/slide" Target="../slides/slide36.xml" />
  <Relationship Id="rId1" Type="http://schemas.openxmlformats.org/officeDocument/2006/relationships/notesMaster" Target="../notesMasters/notesMaster1.xml" />
</Relationships>
</file>

<file path=ppt/notesSlides/_rels/notesSlide37.xml.rels>&#65279;<?xml version="1.0" encoding="UTF-8" standalone="yes"?>
<Relationships xmlns="http://schemas.openxmlformats.org/package/2006/relationships">
  <Relationship Id="rId2" Type="http://schemas.openxmlformats.org/officeDocument/2006/relationships/slide" Target="../slides/slide37.xml" />
  <Relationship Id="rId1" Type="http://schemas.openxmlformats.org/officeDocument/2006/relationships/notesMaster" Target="../notesMasters/notesMaster1.xml" />
</Relationships>
</file>

<file path=ppt/notesSlides/_rels/notesSlide38.xml.rels>&#65279;<?xml version="1.0" encoding="UTF-8" standalone="yes"?>
<Relationships xmlns="http://schemas.openxmlformats.org/package/2006/relationships">
  <Relationship Id="rId2" Type="http://schemas.openxmlformats.org/officeDocument/2006/relationships/slide" Target="../slides/slide38.xml" />
  <Relationship Id="rId1" Type="http://schemas.openxmlformats.org/officeDocument/2006/relationships/notesMaster" Target="../notesMasters/notesMaster1.xml" />
</Relationships>
</file>

<file path=ppt/notesSlides/_rels/notesSlide39.xml.rels>&#65279;<?xml version="1.0" encoding="UTF-8" standalone="yes"?>
<Relationships xmlns="http://schemas.openxmlformats.org/package/2006/relationships">
  <Relationship Id="rId2" Type="http://schemas.openxmlformats.org/officeDocument/2006/relationships/slide" Target="../slides/slide39.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0.xml.rels>&#65279;<?xml version="1.0" encoding="UTF-8" standalone="yes"?>
<Relationships xmlns="http://schemas.openxmlformats.org/package/2006/relationships">
  <Relationship Id="rId2" Type="http://schemas.openxmlformats.org/officeDocument/2006/relationships/slide" Target="../slides/slide40.xml" />
  <Relationship Id="rId1" Type="http://schemas.openxmlformats.org/officeDocument/2006/relationships/notesMaster" Target="../notesMasters/notesMaster1.xml" />
</Relationships>
</file>

<file path=ppt/notesSlides/_rels/notesSlide41.xml.rels>&#65279;<?xml version="1.0" encoding="UTF-8" standalone="yes"?>
<Relationships xmlns="http://schemas.openxmlformats.org/package/2006/relationships">
  <Relationship Id="rId2" Type="http://schemas.openxmlformats.org/officeDocument/2006/relationships/slide" Target="../slides/slide41.xml" />
  <Relationship Id="rId1" Type="http://schemas.openxmlformats.org/officeDocument/2006/relationships/notesMaster" Target="../notesMasters/notesMaster1.xml" />
</Relationships>
</file>

<file path=ppt/notesSlides/_rels/notesSlide42.xml.rels>&#65279;<?xml version="1.0" encoding="UTF-8" standalone="yes"?>
<Relationships xmlns="http://schemas.openxmlformats.org/package/2006/relationships">
  <Relationship Id="rId2" Type="http://schemas.openxmlformats.org/officeDocument/2006/relationships/slide" Target="../slides/slide42.xml" />
  <Relationship Id="rId1" Type="http://schemas.openxmlformats.org/officeDocument/2006/relationships/notesMaster" Target="../notesMasters/notesMaster1.xml" />
</Relationships>
</file>

<file path=ppt/notesSlides/_rels/notesSlide43.xml.rels>&#65279;<?xml version="1.0" encoding="UTF-8" standalone="yes"?>
<Relationships xmlns="http://schemas.openxmlformats.org/package/2006/relationships">
  <Relationship Id="rId2" Type="http://schemas.openxmlformats.org/officeDocument/2006/relationships/slide" Target="../slides/slide43.xml" />
  <Relationship Id="rId1" Type="http://schemas.openxmlformats.org/officeDocument/2006/relationships/notesMaster" Target="../notesMasters/notesMaster1.xml" />
</Relationships>
</file>

<file path=ppt/notesSlides/_rels/notesSlide44.xml.rels>&#65279;<?xml version="1.0" encoding="UTF-8" standalone="yes"?>
<Relationships xmlns="http://schemas.openxmlformats.org/package/2006/relationships">
  <Relationship Id="rId2" Type="http://schemas.openxmlformats.org/officeDocument/2006/relationships/slide" Target="../slides/slide44.xml" />
  <Relationship Id="rId1" Type="http://schemas.openxmlformats.org/officeDocument/2006/relationships/notesMaster" Target="../notesMasters/notesMaster1.xml" />
</Relationships>
</file>

<file path=ppt/notesSlides/_rels/notesSlide45.xml.rels>&#65279;<?xml version="1.0" encoding="UTF-8" standalone="yes"?>
<Relationships xmlns="http://schemas.openxmlformats.org/package/2006/relationships">
  <Relationship Id="rId2" Type="http://schemas.openxmlformats.org/officeDocument/2006/relationships/slide" Target="../slides/slide45.xml" />
  <Relationship Id="rId1" Type="http://schemas.openxmlformats.org/officeDocument/2006/relationships/notesMaster" Target="../notesMasters/notesMaster1.xml" />
</Relationships>
</file>

<file path=ppt/notesSlides/_rels/notesSlide46.xml.rels>&#65279;<?xml version="1.0" encoding="UTF-8" standalone="yes"?>
<Relationships xmlns="http://schemas.openxmlformats.org/package/2006/relationships">
  <Relationship Id="rId2" Type="http://schemas.openxmlformats.org/officeDocument/2006/relationships/slide" Target="../slides/slide46.xml" />
  <Relationship Id="rId1" Type="http://schemas.openxmlformats.org/officeDocument/2006/relationships/notesMaster" Target="../notesMasters/notesMaster1.xml" />
</Relationships>
</file>

<file path=ppt/notesSlides/_rels/notesSlide47.xml.rels>&#65279;<?xml version="1.0" encoding="UTF-8" standalone="yes"?>
<Relationships xmlns="http://schemas.openxmlformats.org/package/2006/relationships">
  <Relationship Id="rId2" Type="http://schemas.openxmlformats.org/officeDocument/2006/relationships/slide" Target="../slides/slide47.xml" />
  <Relationship Id="rId1" Type="http://schemas.openxmlformats.org/officeDocument/2006/relationships/notesMaster" Target="../notesMasters/notesMaster1.xml" />
</Relationships>
</file>

<file path=ppt/notesSlides/_rels/notesSlide48.xml.rels>&#65279;<?xml version="1.0" encoding="UTF-8" standalone="yes"?>
<Relationships xmlns="http://schemas.openxmlformats.org/package/2006/relationships">
  <Relationship Id="rId2" Type="http://schemas.openxmlformats.org/officeDocument/2006/relationships/slide" Target="../slides/slide48.xml" />
  <Relationship Id="rId1" Type="http://schemas.openxmlformats.org/officeDocument/2006/relationships/notesMaster" Target="../notesMasters/notesMaster1.xml" />
</Relationships>
</file>

<file path=ppt/notesSlides/_rels/notesSlide49.xml.rels>&#65279;<?xml version="1.0" encoding="UTF-8" standalone="yes"?>
<Relationships xmlns="http://schemas.openxmlformats.org/package/2006/relationships">
  <Relationship Id="rId2" Type="http://schemas.openxmlformats.org/officeDocument/2006/relationships/slide" Target="../slides/slide49.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50.xml.rels>&#65279;<?xml version="1.0" encoding="UTF-8" standalone="yes"?>
<Relationships xmlns="http://schemas.openxmlformats.org/package/2006/relationships">
  <Relationship Id="rId2" Type="http://schemas.openxmlformats.org/officeDocument/2006/relationships/slide" Target="../slides/slide50.xml" />
  <Relationship Id="rId1" Type="http://schemas.openxmlformats.org/officeDocument/2006/relationships/notesMaster" Target="../notesMasters/notesMaster1.xml" />
</Relationships>
</file>

<file path=ppt/notesSlides/_rels/notesSlide51.xml.rels>&#65279;<?xml version="1.0" encoding="UTF-8" standalone="yes"?>
<Relationships xmlns="http://schemas.openxmlformats.org/package/2006/relationships">
  <Relationship Id="rId2" Type="http://schemas.openxmlformats.org/officeDocument/2006/relationships/slide" Target="../slides/slide51.xml" />
  <Relationship Id="rId1" Type="http://schemas.openxmlformats.org/officeDocument/2006/relationships/notesMaster" Target="../notesMasters/notesMaster1.xml" />
</Relationships>
</file>

<file path=ppt/notesSlides/_rels/notesSlide52.xml.rels>&#65279;<?xml version="1.0" encoding="UTF-8" standalone="yes"?>
<Relationships xmlns="http://schemas.openxmlformats.org/package/2006/relationships">
  <Relationship Id="rId2" Type="http://schemas.openxmlformats.org/officeDocument/2006/relationships/slide" Target="../slides/slide52.xml" />
  <Relationship Id="rId1" Type="http://schemas.openxmlformats.org/officeDocument/2006/relationships/notesMaster" Target="../notesMasters/notesMaster1.xml" />
</Relationships>
</file>

<file path=ppt/notesSlides/_rels/notesSlide53.xml.rels>&#65279;<?xml version="1.0" encoding="UTF-8" standalone="yes"?>
<Relationships xmlns="http://schemas.openxmlformats.org/package/2006/relationships">
  <Relationship Id="rId2" Type="http://schemas.openxmlformats.org/officeDocument/2006/relationships/slide" Target="../slides/slide53.xml" />
  <Relationship Id="rId1" Type="http://schemas.openxmlformats.org/officeDocument/2006/relationships/notesMaster" Target="../notesMasters/notesMaster1.xml" />
</Relationships>
</file>

<file path=ppt/notesSlides/_rels/notesSlide54.xml.rels>&#65279;<?xml version="1.0" encoding="UTF-8" standalone="yes"?>
<Relationships xmlns="http://schemas.openxmlformats.org/package/2006/relationships">
  <Relationship Id="rId2" Type="http://schemas.openxmlformats.org/officeDocument/2006/relationships/slide" Target="../slides/slide54.xml" />
  <Relationship Id="rId1" Type="http://schemas.openxmlformats.org/officeDocument/2006/relationships/notesMaster" Target="../notesMasters/notesMaster1.xml" />
</Relationships>
</file>

<file path=ppt/notesSlides/_rels/notesSlide55.xml.rels>&#65279;<?xml version="1.0" encoding="UTF-8" standalone="yes"?>
<Relationships xmlns="http://schemas.openxmlformats.org/package/2006/relationships">
  <Relationship Id="rId2" Type="http://schemas.openxmlformats.org/officeDocument/2006/relationships/slide" Target="../slides/slide55.xml" />
  <Relationship Id="rId1" Type="http://schemas.openxmlformats.org/officeDocument/2006/relationships/notesMaster" Target="../notesMasters/notesMaster1.xml" />
</Relationships>
</file>

<file path=ppt/notesSlides/_rels/notesSlide56.xml.rels>&#65279;<?xml version="1.0" encoding="UTF-8" standalone="yes"?>
<Relationships xmlns="http://schemas.openxmlformats.org/package/2006/relationships">
  <Relationship Id="rId2" Type="http://schemas.openxmlformats.org/officeDocument/2006/relationships/slide" Target="../slides/slide56.xml" />
  <Relationship Id="rId1" Type="http://schemas.openxmlformats.org/officeDocument/2006/relationships/notesMaster" Target="../notesMasters/notesMaster1.xml" />
</Relationships>
</file>

<file path=ppt/notesSlides/_rels/notesSlide57.xml.rels>&#65279;<?xml version="1.0" encoding="UTF-8" standalone="yes"?>
<Relationships xmlns="http://schemas.openxmlformats.org/package/2006/relationships">
  <Relationship Id="rId2" Type="http://schemas.openxmlformats.org/officeDocument/2006/relationships/slide" Target="../slides/slide57.xml" />
  <Relationship Id="rId1" Type="http://schemas.openxmlformats.org/officeDocument/2006/relationships/notesMaster" Target="../notesMasters/notesMaster1.xml" />
</Relationships>
</file>

<file path=ppt/notesSlides/_rels/notesSlide58.xml.rels>&#65279;<?xml version="1.0" encoding="UTF-8" standalone="yes"?>
<Relationships xmlns="http://schemas.openxmlformats.org/package/2006/relationships">
  <Relationship Id="rId2" Type="http://schemas.openxmlformats.org/officeDocument/2006/relationships/slide" Target="../slides/slide58.xml" />
  <Relationship Id="rId1" Type="http://schemas.openxmlformats.org/officeDocument/2006/relationships/notesMaster" Target="../notesMasters/notesMaster1.xml" />
</Relationships>
</file>

<file path=ppt/notesSlides/_rels/notesSlide59.xml.rels>&#65279;<?xml version="1.0" encoding="UTF-8" standalone="yes"?>
<Relationships xmlns="http://schemas.openxmlformats.org/package/2006/relationships">
  <Relationship Id="rId2" Type="http://schemas.openxmlformats.org/officeDocument/2006/relationships/slide" Target="../slides/slide59.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60.xml.rels>&#65279;<?xml version="1.0" encoding="UTF-8" standalone="yes"?>
<Relationships xmlns="http://schemas.openxmlformats.org/package/2006/relationships">
  <Relationship Id="rId2" Type="http://schemas.openxmlformats.org/officeDocument/2006/relationships/slide" Target="../slides/slide60.xml" />
  <Relationship Id="rId1" Type="http://schemas.openxmlformats.org/officeDocument/2006/relationships/notesMaster" Target="../notesMasters/notesMaster1.xml" />
</Relationships>
</file>

<file path=ppt/notesSlides/_rels/notesSlide61.xml.rels>&#65279;<?xml version="1.0" encoding="UTF-8" standalone="yes"?>
<Relationships xmlns="http://schemas.openxmlformats.org/package/2006/relationships">
  <Relationship Id="rId2" Type="http://schemas.openxmlformats.org/officeDocument/2006/relationships/slide" Target="../slides/slide61.xml" />
  <Relationship Id="rId1" Type="http://schemas.openxmlformats.org/officeDocument/2006/relationships/notesMaster" Target="../notesMasters/notesMaster1.xml" />
</Relationships>
</file>

<file path=ppt/notesSlides/_rels/notesSlide62.xml.rels>&#65279;<?xml version="1.0" encoding="UTF-8" standalone="yes"?>
<Relationships xmlns="http://schemas.openxmlformats.org/package/2006/relationships">
  <Relationship Id="rId2" Type="http://schemas.openxmlformats.org/officeDocument/2006/relationships/slide" Target="../slides/slide62.xml" />
  <Relationship Id="rId1" Type="http://schemas.openxmlformats.org/officeDocument/2006/relationships/notesMaster" Target="../notesMasters/notesMaster1.xml" />
</Relationships>
</file>

<file path=ppt/notesSlides/_rels/notesSlide63.xml.rels>&#65279;<?xml version="1.0" encoding="UTF-8" standalone="yes"?>
<Relationships xmlns="http://schemas.openxmlformats.org/package/2006/relationships">
  <Relationship Id="rId2" Type="http://schemas.openxmlformats.org/officeDocument/2006/relationships/slide" Target="../slides/slide63.xml" />
  <Relationship Id="rId1" Type="http://schemas.openxmlformats.org/officeDocument/2006/relationships/notesMaster" Target="../notesMasters/notesMaster1.xml" />
</Relationships>
</file>

<file path=ppt/notesSlides/_rels/notesSlide64.xml.rels>&#65279;<?xml version="1.0" encoding="UTF-8" standalone="yes"?>
<Relationships xmlns="http://schemas.openxmlformats.org/package/2006/relationships">
  <Relationship Id="rId2" Type="http://schemas.openxmlformats.org/officeDocument/2006/relationships/slide" Target="../slides/slide64.xml" />
  <Relationship Id="rId1" Type="http://schemas.openxmlformats.org/officeDocument/2006/relationships/notesMaster" Target="../notesMasters/notesMaster1.xml" />
</Relationships>
</file>

<file path=ppt/notesSlides/_rels/notesSlide65.xml.rels>&#65279;<?xml version="1.0" encoding="UTF-8" standalone="yes"?>
<Relationships xmlns="http://schemas.openxmlformats.org/package/2006/relationships">
  <Relationship Id="rId2" Type="http://schemas.openxmlformats.org/officeDocument/2006/relationships/slide" Target="../slides/slide65.xml" />
  <Relationship Id="rId1" Type="http://schemas.openxmlformats.org/officeDocument/2006/relationships/notesMaster" Target="../notesMasters/notesMaster1.xml" />
</Relationships>
</file>

<file path=ppt/notesSlides/_rels/notesSlide66.xml.rels>&#65279;<?xml version="1.0" encoding="UTF-8" standalone="yes"?>
<Relationships xmlns="http://schemas.openxmlformats.org/package/2006/relationships">
  <Relationship Id="rId2" Type="http://schemas.openxmlformats.org/officeDocument/2006/relationships/slide" Target="../slides/slide66.xml" />
  <Relationship Id="rId1" Type="http://schemas.openxmlformats.org/officeDocument/2006/relationships/notesMaster" Target="../notesMasters/notesMaster1.xml" />
</Relationships>
</file>

<file path=ppt/notesSlides/_rels/notesSlide67.xml.rels>&#65279;<?xml version="1.0" encoding="UTF-8" standalone="yes"?>
<Relationships xmlns="http://schemas.openxmlformats.org/package/2006/relationships">
  <Relationship Id="rId2" Type="http://schemas.openxmlformats.org/officeDocument/2006/relationships/slide" Target="../slides/slide67.xml" />
  <Relationship Id="rId1" Type="http://schemas.openxmlformats.org/officeDocument/2006/relationships/notesMaster" Target="../notesMasters/notesMaster1.xml" />
</Relationships>
</file>

<file path=ppt/notesSlides/_rels/notesSlide68.xml.rels>&#65279;<?xml version="1.0" encoding="UTF-8" standalone="yes"?>
<Relationships xmlns="http://schemas.openxmlformats.org/package/2006/relationships">
  <Relationship Id="rId2" Type="http://schemas.openxmlformats.org/officeDocument/2006/relationships/slide" Target="../slides/slide68.xml" />
  <Relationship Id="rId1" Type="http://schemas.openxmlformats.org/officeDocument/2006/relationships/notesMaster" Target="../notesMasters/notesMaster1.xml" />
</Relationships>
</file>

<file path=ppt/notesSlides/_rels/notesSlide69.xml.rels>&#65279;<?xml version="1.0" encoding="UTF-8" standalone="yes"?>
<Relationships xmlns="http://schemas.openxmlformats.org/package/2006/relationships">
  <Relationship Id="rId2" Type="http://schemas.openxmlformats.org/officeDocument/2006/relationships/slide" Target="../slides/slide69.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70.xml.rels>&#65279;<?xml version="1.0" encoding="UTF-8" standalone="yes"?>
<Relationships xmlns="http://schemas.openxmlformats.org/package/2006/relationships">
  <Relationship Id="rId2" Type="http://schemas.openxmlformats.org/officeDocument/2006/relationships/slide" Target="../slides/slide70.xml" />
  <Relationship Id="rId1" Type="http://schemas.openxmlformats.org/officeDocument/2006/relationships/notesMaster" Target="../notesMasters/notesMaster1.xml" />
</Relationships>
</file>

<file path=ppt/notesSlides/_rels/notesSlide71.xml.rels>&#65279;<?xml version="1.0" encoding="UTF-8" standalone="yes"?>
<Relationships xmlns="http://schemas.openxmlformats.org/package/2006/relationships">
  <Relationship Id="rId2" Type="http://schemas.openxmlformats.org/officeDocument/2006/relationships/slide" Target="../slides/slide71.xml" />
  <Relationship Id="rId1" Type="http://schemas.openxmlformats.org/officeDocument/2006/relationships/notesMaster" Target="../notesMasters/notesMaster1.xml" />
</Relationships>
</file>

<file path=ppt/notesSlides/_rels/notesSlide72.xml.rels>&#65279;<?xml version="1.0" encoding="UTF-8" standalone="yes"?>
<Relationships xmlns="http://schemas.openxmlformats.org/package/2006/relationships">
  <Relationship Id="rId2" Type="http://schemas.openxmlformats.org/officeDocument/2006/relationships/slide" Target="../slides/slide72.xml" />
  <Relationship Id="rId1" Type="http://schemas.openxmlformats.org/officeDocument/2006/relationships/notesMaster" Target="../notesMasters/notesMaster1.xml" />
</Relationships>
</file>

<file path=ppt/notesSlides/_rels/notesSlide73.xml.rels>&#65279;<?xml version="1.0" encoding="UTF-8" standalone="yes"?>
<Relationships xmlns="http://schemas.openxmlformats.org/package/2006/relationships">
  <Relationship Id="rId2" Type="http://schemas.openxmlformats.org/officeDocument/2006/relationships/slide" Target="../slides/slide73.xml" />
  <Relationship Id="rId1" Type="http://schemas.openxmlformats.org/officeDocument/2006/relationships/notesMaster" Target="../notesMasters/notesMaster1.xml" />
</Relationships>
</file>

<file path=ppt/notesSlides/_rels/notesSlide74.xml.rels>&#65279;<?xml version="1.0" encoding="UTF-8" standalone="yes"?>
<Relationships xmlns="http://schemas.openxmlformats.org/package/2006/relationships">
  <Relationship Id="rId2" Type="http://schemas.openxmlformats.org/officeDocument/2006/relationships/slide" Target="../slides/slide74.xml" />
  <Relationship Id="rId1" Type="http://schemas.openxmlformats.org/officeDocument/2006/relationships/notesMaster" Target="../notesMasters/notesMaster1.xml" />
</Relationships>
</file>

<file path=ppt/notesSlides/_rels/notesSlide75.xml.rels>&#65279;<?xml version="1.0" encoding="UTF-8" standalone="yes"?>
<Relationships xmlns="http://schemas.openxmlformats.org/package/2006/relationships">
  <Relationship Id="rId2" Type="http://schemas.openxmlformats.org/officeDocument/2006/relationships/slide" Target="../slides/slide75.xml" />
  <Relationship Id="rId1" Type="http://schemas.openxmlformats.org/officeDocument/2006/relationships/notesMaster" Target="../notesMasters/notesMaster1.xml" />
</Relationships>
</file>

<file path=ppt/notesSlides/_rels/notesSlide76.xml.rels>&#65279;<?xml version="1.0" encoding="UTF-8" standalone="yes"?>
<Relationships xmlns="http://schemas.openxmlformats.org/package/2006/relationships">
  <Relationship Id="rId2" Type="http://schemas.openxmlformats.org/officeDocument/2006/relationships/slide" Target="../slides/slide76.xml" />
  <Relationship Id="rId1" Type="http://schemas.openxmlformats.org/officeDocument/2006/relationships/notesMaster" Target="../notesMasters/notesMaster1.xml" />
</Relationships>
</file>

<file path=ppt/notesSlides/_rels/notesSlide77.xml.rels>&#65279;<?xml version="1.0" encoding="UTF-8" standalone="yes"?>
<Relationships xmlns="http://schemas.openxmlformats.org/package/2006/relationships">
  <Relationship Id="rId2" Type="http://schemas.openxmlformats.org/officeDocument/2006/relationships/slide" Target="../slides/slide77.xml" />
  <Relationship Id="rId1" Type="http://schemas.openxmlformats.org/officeDocument/2006/relationships/notesMaster" Target="../notesMasters/notesMaster1.xml" />
</Relationships>
</file>

<file path=ppt/notesSlides/_rels/notesSlide78.xml.rels>&#65279;<?xml version="1.0" encoding="UTF-8" standalone="yes"?>
<Relationships xmlns="http://schemas.openxmlformats.org/package/2006/relationships">
  <Relationship Id="rId2" Type="http://schemas.openxmlformats.org/officeDocument/2006/relationships/slide" Target="../slides/slide78.xml" />
  <Relationship Id="rId1" Type="http://schemas.openxmlformats.org/officeDocument/2006/relationships/notesMaster" Target="../notesMasters/notesMaster1.xml" />
</Relationships>
</file>

<file path=ppt/notesSlides/_rels/notesSlide79.xml.rels>&#65279;<?xml version="1.0" encoding="UTF-8" standalone="yes"?>
<Relationships xmlns="http://schemas.openxmlformats.org/package/2006/relationships">
  <Relationship Id="rId2" Type="http://schemas.openxmlformats.org/officeDocument/2006/relationships/slide" Target="../slides/slide79.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031"/>
          <p:cNvSpPr>
            <a:spLocks noGrp="1" noChangeArrowheads="1"/>
          </p:cNvSpPr>
          <p:nvPr>
            <p:ph type="sldNum" sz="quarter" idx="5"/>
          </p:nvPr>
        </p:nvSpPr>
        <p:spPr>
          <a:noFill/>
        </p:spPr>
        <p:txBody>
          <a:bodyPr/>
          <a:lstStyle/>
          <a:p>
            <a:endParaRPr lang="en-US" dirty="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430706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65468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867447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031"/>
          <p:cNvSpPr>
            <a:spLocks noGrp="1" noChangeArrowheads="1"/>
          </p:cNvSpPr>
          <p:nvPr>
            <p:ph type="sldNum" sz="quarter" idx="5"/>
          </p:nvPr>
        </p:nvSpPr>
        <p:spPr>
          <a:noFill/>
        </p:spPr>
        <p:txBody>
          <a:bodyPr/>
          <a:lstStyle/>
          <a:p>
            <a:endParaRPr lang="en-US" dirty="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214951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01836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832345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31"/>
          <p:cNvSpPr>
            <a:spLocks noGrp="1" noChangeArrowheads="1"/>
          </p:cNvSpPr>
          <p:nvPr>
            <p:ph type="sldNum" sz="quarter" idx="5"/>
          </p:nvPr>
        </p:nvSpPr>
        <p:spPr>
          <a:noFill/>
        </p:spPr>
        <p:txBody>
          <a:bodyPr/>
          <a:lstStyle/>
          <a:p>
            <a:endParaRPr lang="en-US" dirty="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224073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997778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1031"/>
          <p:cNvSpPr>
            <a:spLocks noGrp="1" noChangeArrowheads="1"/>
          </p:cNvSpPr>
          <p:nvPr>
            <p:ph type="sldNum" sz="quarter" idx="5"/>
          </p:nvPr>
        </p:nvSpPr>
        <p:spPr>
          <a:noFill/>
        </p:spPr>
        <p:txBody>
          <a:bodyPr/>
          <a:lstStyle/>
          <a:p>
            <a:endParaRPr lang="en-US" dirty="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731174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188934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909091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790824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366321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488084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49799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990734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6210896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170483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31"/>
          <p:cNvSpPr>
            <a:spLocks noGrp="1" noChangeArrowheads="1"/>
          </p:cNvSpPr>
          <p:nvPr>
            <p:ph type="sldNum" sz="quarter" idx="5"/>
          </p:nvPr>
        </p:nvSpPr>
        <p:spPr>
          <a:noFill/>
        </p:spPr>
        <p:txBody>
          <a:bodyPr/>
          <a:lstStyle/>
          <a:p>
            <a:endParaRPr lang="en-US" dirty="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1031"/>
          <p:cNvSpPr>
            <a:spLocks noGrp="1" noChangeArrowheads="1"/>
          </p:cNvSpPr>
          <p:nvPr>
            <p:ph type="sldNum" sz="quarter" idx="5"/>
          </p:nvPr>
        </p:nvSpPr>
        <p:spPr>
          <a:noFill/>
        </p:spPr>
        <p:txBody>
          <a:bodyPr/>
          <a:lstStyle/>
          <a:p>
            <a:endParaRPr lang="en-US" dirty="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2631650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31"/>
          <p:cNvSpPr>
            <a:spLocks noGrp="1" noChangeArrowheads="1"/>
          </p:cNvSpPr>
          <p:nvPr>
            <p:ph type="sldNum" sz="quarter" idx="5"/>
          </p:nvPr>
        </p:nvSpPr>
        <p:spPr>
          <a:noFill/>
        </p:spPr>
        <p:txBody>
          <a:bodyPr/>
          <a:lstStyle/>
          <a:p>
            <a:endParaRPr lang="en-US" dirty="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9355982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553915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8270099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8158489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9183047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2638922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15124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5601926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1452929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7743441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553538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31"/>
          <p:cNvSpPr>
            <a:spLocks noGrp="1" noChangeArrowheads="1"/>
          </p:cNvSpPr>
          <p:nvPr>
            <p:ph type="sldNum" sz="quarter" idx="5"/>
          </p:nvPr>
        </p:nvSpPr>
        <p:spPr>
          <a:noFill/>
        </p:spPr>
        <p:txBody>
          <a:bodyPr/>
          <a:lstStyle/>
          <a:p>
            <a:endParaRPr lang="en-US" dirty="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031"/>
          <p:cNvSpPr>
            <a:spLocks noGrp="1" noChangeArrowheads="1"/>
          </p:cNvSpPr>
          <p:nvPr>
            <p:ph type="sldNum" sz="quarter" idx="5"/>
          </p:nvPr>
        </p:nvSpPr>
        <p:spPr>
          <a:noFill/>
        </p:spPr>
        <p:txBody>
          <a:bodyPr/>
          <a:lstStyle/>
          <a:p>
            <a:endParaRPr lang="en-US" dirty="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344001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5938528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0172497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5289648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27721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22705945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6641591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2961660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3546495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87223614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2059286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3774238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7852527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03775290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31"/>
          <p:cNvSpPr>
            <a:spLocks noGrp="1" noChangeArrowheads="1"/>
          </p:cNvSpPr>
          <p:nvPr>
            <p:ph type="sldNum" sz="quarter" idx="5"/>
          </p:nvPr>
        </p:nvSpPr>
        <p:spPr>
          <a:noFill/>
        </p:spPr>
        <p:txBody>
          <a:bodyPr/>
          <a:lstStyle/>
          <a:p>
            <a:endParaRPr lang="en-US"/>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1031"/>
          <p:cNvSpPr>
            <a:spLocks noGrp="1" noChangeArrowheads="1"/>
          </p:cNvSpPr>
          <p:nvPr>
            <p:ph type="sldNum" sz="quarter" idx="5"/>
          </p:nvPr>
        </p:nvSpPr>
        <p:spPr>
          <a:noFill/>
        </p:spPr>
        <p:txBody>
          <a:bodyPr/>
          <a:lstStyle/>
          <a:p>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08252130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1031"/>
          <p:cNvSpPr>
            <a:spLocks noGrp="1" noChangeArrowheads="1"/>
          </p:cNvSpPr>
          <p:nvPr>
            <p:ph type="sldNum" sz="quarter" idx="5"/>
          </p:nvPr>
        </p:nvSpPr>
        <p:spPr>
          <a:noFill/>
        </p:spPr>
        <p:txBody>
          <a:bodyPr/>
          <a:lstStyle/>
          <a:p>
            <a:endParaRPr lang="en-US" dirty="0"/>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9039319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7048737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23013755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endParaRPr lang="en-US" dirty="0"/>
          </a:p>
        </p:txBody>
      </p:sp>
      <p:sp>
        <p:nvSpPr>
          <p:cNvPr id="517122" name="Rectangle 2"/>
          <p:cNvSpPr>
            <a:spLocks noGrp="1" noRot="1" noChangeAspect="1" noChangeArrowheads="1" noTextEdit="1"/>
          </p:cNvSpPr>
          <p:nvPr>
            <p:ph type="sldImg"/>
          </p:nvPr>
        </p:nvSpPr>
        <p:spPr>
          <a:ln/>
        </p:spPr>
      </p:sp>
      <p:sp>
        <p:nvSpPr>
          <p:cNvPr id="517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endParaRPr lang="en-US" dirty="0"/>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36352313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26934971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4494307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endParaRPr lang="en-US"/>
          </a:p>
        </p:txBody>
      </p:sp>
      <p:sp>
        <p:nvSpPr>
          <p:cNvPr id="517122" name="Rectangle 2"/>
          <p:cNvSpPr>
            <a:spLocks noGrp="1" noRot="1" noChangeAspect="1" noChangeArrowheads="1" noTextEdit="1"/>
          </p:cNvSpPr>
          <p:nvPr>
            <p:ph type="sldImg"/>
          </p:nvPr>
        </p:nvSpPr>
        <p:spPr>
          <a:ln/>
        </p:spPr>
      </p:sp>
      <p:sp>
        <p:nvSpPr>
          <p:cNvPr id="517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36372532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endParaRPr lang="en-US"/>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endParaRPr lang="en-US"/>
          </a:p>
        </p:txBody>
      </p:sp>
      <p:sp>
        <p:nvSpPr>
          <p:cNvPr id="506882" name="Rectangle 2"/>
          <p:cNvSpPr>
            <a:spLocks noGrp="1" noRot="1" noChangeAspec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endParaRPr lang="en-US"/>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1031"/>
          <p:cNvSpPr>
            <a:spLocks noGrp="1" noChangeArrowheads="1"/>
          </p:cNvSpPr>
          <p:nvPr>
            <p:ph type="sldNum" sz="quarter" idx="5"/>
          </p:nvPr>
        </p:nvSpPr>
        <p:spPr>
          <a:noFill/>
        </p:spPr>
        <p:txBody>
          <a:bodyPr/>
          <a:lstStyle/>
          <a:p>
            <a:endParaRPr lang="en-US" dirty="0"/>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991002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5066133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1031"/>
          <p:cNvSpPr>
            <a:spLocks noGrp="1" noChangeArrowheads="1"/>
          </p:cNvSpPr>
          <p:nvPr>
            <p:ph type="sldNum" sz="quarter" idx="5"/>
          </p:nvPr>
        </p:nvSpPr>
        <p:spPr>
          <a:noFill/>
        </p:spPr>
        <p:txBody>
          <a:bodyPr/>
          <a:lstStyle/>
          <a:p>
            <a:endParaRPr lang="en-US" dirty="0"/>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1031"/>
          <p:cNvSpPr>
            <a:spLocks noGrp="1" noChangeArrowheads="1"/>
          </p:cNvSpPr>
          <p:nvPr>
            <p:ph type="sldNum" sz="quarter" idx="5"/>
          </p:nvPr>
        </p:nvSpPr>
        <p:spPr>
          <a:noFill/>
        </p:spPr>
        <p:txBody>
          <a:bodyPr/>
          <a:lstStyle/>
          <a:p>
            <a:endParaRPr lang="en-US" dirty="0"/>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28171914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4003684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879274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399272464"/>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dirty="0"/>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dirty="0"/>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dirty="0"/>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dirty="0"/>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dirty="0"/>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dirty="0"/>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dirty="0"/>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dirty="0"/>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dirty="0"/>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dirty="0"/>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dirty="0"/>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dirty="0"/>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dirty="0"/>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dirty="0"/>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fld id="{B13E7164-3FFD-4E65-BE34-B29E4FFE4BE7}" type="slidenum">
              <a:rPr lang="en-US"/>
              <a:pPr>
                <a:defRPr/>
              </a:pPr>
              <a:t>‹#›</a:t>
            </a:fld>
            <a:endParaRPr lang="en-US" dirty="0"/>
          </a:p>
        </p:txBody>
      </p:sp>
      <p:sp>
        <p:nvSpPr>
          <p:cNvPr id="42" name="Rectangle 42"/>
          <p:cNvSpPr>
            <a:spLocks noGrp="1" noChangeArrowheads="1"/>
          </p:cNvSpPr>
          <p:nvPr>
            <p:ph type="ftr" sz="quarter" idx="11"/>
          </p:nvPr>
        </p:nvSpPr>
        <p:spPr/>
        <p:txBody>
          <a:bodyPr/>
          <a:lstStyle>
            <a:lvl1pPr>
              <a:defRPr/>
            </a:lvl1pPr>
          </a:lstStyle>
          <a:p>
            <a:pPr>
              <a:defRPr/>
            </a:pPr>
            <a:endParaRPr lang="en-US" dirty="0"/>
          </a:p>
        </p:txBody>
      </p:sp>
      <p:sp>
        <p:nvSpPr>
          <p:cNvPr id="43" name="Rectangle 43"/>
          <p:cNvSpPr>
            <a:spLocks noGrp="1" noChangeArrowheads="1"/>
          </p:cNvSpPr>
          <p:nvPr>
            <p:ph type="sldNum" sz="quarter" idx="12"/>
          </p:nvPr>
        </p:nvSpPr>
        <p:spPr/>
        <p:txBody>
          <a:bodyPr/>
          <a:lstStyle>
            <a:lvl1pPr>
              <a:defRPr/>
            </a:lvl1pPr>
          </a:lstStyle>
          <a:p>
            <a:pPr>
              <a:defRPr/>
            </a:pPr>
            <a:endParaRPr 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23AA69D9-24BE-488F-993B-3805EA79C33F}" type="slidenum">
              <a:rPr lang="en-US"/>
              <a:pPr>
                <a:defRPr/>
              </a:pPr>
              <a:t>‹#›</a:t>
            </a:fld>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A7512B57-B3C7-4025-BA8A-8B0A40B4264D}" type="slidenum">
              <a:rPr lang="en-US"/>
              <a:pPr>
                <a:defRPr/>
              </a:pPr>
              <a:t>‹#›</a:t>
            </a:fld>
            <a:endParaRPr lang="en-US"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0F648596-89A1-4A8E-AAFB-E47A2905361E}" type="slidenum">
              <a:rPr lang="en-US"/>
              <a:pPr>
                <a:defRPr/>
              </a:pPr>
              <a:t>‹#›</a:t>
            </a:fld>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5EA2E0A8-F56F-46E8-9E1B-F426CD8CF305}" type="slidenum">
              <a:rPr lang="en-US"/>
              <a:pPr>
                <a:defRPr/>
              </a:pPr>
              <a:t>‹#›</a:t>
            </a:fld>
            <a:endParaRPr lang="en-US" dirty="0"/>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30725"/>
          </a:xfrm>
        </p:spPr>
        <p:txBody>
          <a:bodyPr/>
          <a:lstStyle/>
          <a:p>
            <a:pPr lvl="0"/>
            <a:endParaRPr lang="en-US" noProof="0" dirty="0" smtClean="0"/>
          </a:p>
        </p:txBody>
      </p:sp>
      <p:sp>
        <p:nvSpPr>
          <p:cNvPr id="5" name="Rectangle 40"/>
          <p:cNvSpPr>
            <a:spLocks noGrp="1" noChangeArrowheads="1"/>
          </p:cNvSpPr>
          <p:nvPr>
            <p:ph type="dt" sz="half" idx="10"/>
          </p:nvPr>
        </p:nvSpPr>
        <p:spPr>
          <a:ln/>
        </p:spPr>
        <p:txBody>
          <a:bodyPr/>
          <a:lstStyle>
            <a:lvl1pPr>
              <a:defRPr/>
            </a:lvl1pPr>
          </a:lstStyle>
          <a:p>
            <a:pPr>
              <a:defRPr/>
            </a:pPr>
            <a:fld id="{20662627-5229-4414-92EE-05B64C4FD650}" type="slidenum">
              <a:rPr lang="en-US"/>
              <a:pPr>
                <a:defRPr/>
              </a:pPr>
              <a:t>‹#›</a:t>
            </a:fld>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2A1C780A-3012-4FFA-8AC9-166D163B1356}" type="slidenum">
              <a:rPr lang="en-US"/>
              <a:pPr>
                <a:defRPr/>
              </a:pPr>
              <a:t>‹#›</a:t>
            </a:fld>
            <a:endParaRPr lang="en-US"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648A4C24-CA77-4DEB-9EFC-1F50DF2DA0E4}" type="slidenum">
              <a:rPr lang="en-US"/>
              <a:pPr>
                <a:defRPr/>
              </a:pPr>
              <a:t>‹#›</a:t>
            </a:fld>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0EA4469D-E976-40EA-800F-B6332EEE174C}" type="slidenum">
              <a:rPr lang="en-US"/>
              <a:pPr>
                <a:defRPr/>
              </a:pPr>
              <a:t>‹#›</a:t>
            </a:fld>
            <a:endParaRPr lang="en-US"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fld id="{19C863D8-0518-468A-9FFB-02AFBC2355BF}" type="slidenum">
              <a:rPr lang="en-US"/>
              <a:pPr>
                <a:defRPr/>
              </a:pPr>
              <a:t>‹#›</a:t>
            </a:fld>
            <a:endParaRPr lang="en-US"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2"/>
          <p:cNvSpPr>
            <a:spLocks noGrp="1" noChangeArrowheads="1"/>
          </p:cNvSpPr>
          <p:nvPr>
            <p:ph type="sldNum" sz="quarter" idx="12"/>
          </p:nvPr>
        </p:nvSpPr>
        <p:spPr>
          <a:ln/>
        </p:spPr>
        <p:txBody>
          <a:bodyPr/>
          <a:lstStyle>
            <a:lvl1pPr>
              <a:defRPr/>
            </a:lvl1pPr>
          </a:lstStyle>
          <a:p>
            <a:pPr>
              <a:defRPr/>
            </a:pPr>
            <a:fld id="{98AA3499-0959-4C49-90A7-80056130F315}" type="slidenum">
              <a:rPr lang="en-US"/>
              <a:pPr>
                <a:defRPr/>
              </a:pPr>
              <a:t>‹#›</a:t>
            </a:fld>
            <a:endParaRPr lang="en-US"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fld id="{362F41F4-A27D-4CB5-B8E8-C361D89427CE}" type="slidenum">
              <a:rPr lang="en-US"/>
              <a:pPr>
                <a:defRPr/>
              </a:pPr>
              <a:t>‹#›</a:t>
            </a:fld>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E242CA83-C947-4215-83C5-BD38FB4F33D6}" type="slidenum">
              <a:rPr lang="en-US"/>
              <a:pPr>
                <a:defRPr/>
              </a:pPr>
              <a:t>‹#›</a:t>
            </a:fld>
            <a:endParaRPr lang="en-US"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fld id="{94B7B7B8-FE65-46CC-B31C-C1FEE9B86ED6}" type="slidenum">
              <a:rPr lang="en-US"/>
              <a:pPr>
                <a:defRPr/>
              </a:pPr>
              <a:t>‹#›</a:t>
            </a:fld>
            <a:endParaRPr lang="en-US" dirty="0"/>
          </a:p>
        </p:txBody>
      </p:sp>
      <p:sp>
        <p:nvSpPr>
          <p:cNvPr id="8"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2"/>
          <p:cNvSpPr>
            <a:spLocks noGrp="1" noChangeArrowheads="1"/>
          </p:cNvSpPr>
          <p:nvPr>
            <p:ph type="sldNum" sz="quarter" idx="12"/>
          </p:nvPr>
        </p:nvSpPr>
        <p:spPr>
          <a:ln/>
        </p:spPr>
        <p:txBody>
          <a:bodyPr/>
          <a:lstStyle>
            <a:lvl1pPr>
              <a:defRPr/>
            </a:lvl1pPr>
          </a:lstStyle>
          <a:p>
            <a:pPr>
              <a:defRPr/>
            </a:pPr>
            <a:fld id="{5BA42959-99A9-41D8-A0C7-96F73AD67A3E}" type="slidenum">
              <a:rPr lang="en-US"/>
              <a:pPr>
                <a:defRPr/>
              </a:pPr>
              <a:t>‹#›</a:t>
            </a:fld>
            <a:endParaRPr lang="en-US"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fld id="{BC7E97E4-2C54-4D98-8A0B-CF1D6DA63879}" type="slidenum">
              <a:rPr lang="en-US"/>
              <a:pPr>
                <a:defRPr/>
              </a:pPr>
              <a:t>‹#›</a:t>
            </a:fld>
            <a:endParaRPr lang="en-US" dirty="0"/>
          </a:p>
        </p:txBody>
      </p:sp>
      <p:sp>
        <p:nvSpPr>
          <p:cNvPr id="4"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2"/>
          <p:cNvSpPr>
            <a:spLocks noGrp="1" noChangeArrowheads="1"/>
          </p:cNvSpPr>
          <p:nvPr>
            <p:ph type="sldNum" sz="quarter" idx="12"/>
          </p:nvPr>
        </p:nvSpPr>
        <p:spPr>
          <a:ln/>
        </p:spPr>
        <p:txBody>
          <a:bodyPr/>
          <a:lstStyle>
            <a:lvl1pPr>
              <a:defRPr/>
            </a:lvl1pPr>
          </a:lstStyle>
          <a:p>
            <a:pPr>
              <a:defRPr/>
            </a:pPr>
            <a:fld id="{CD8473C7-84B3-4823-A615-8A3680A9AB86}" type="slidenum">
              <a:rPr lang="en-US"/>
              <a:pPr>
                <a:defRPr/>
              </a:pPr>
              <a:t>‹#›</a:t>
            </a:fld>
            <a:endParaRPr lang="en-US"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4484283C-8A88-44F8-AF08-A29DABF22818}" type="slidenum">
              <a:rPr lang="en-US"/>
              <a:pPr>
                <a:defRPr/>
              </a:pPr>
              <a:t>‹#›</a:t>
            </a:fld>
            <a:endParaRPr lang="en-US" dirty="0"/>
          </a:p>
        </p:txBody>
      </p:sp>
      <p:sp>
        <p:nvSpPr>
          <p:cNvPr id="3"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2"/>
          <p:cNvSpPr>
            <a:spLocks noGrp="1" noChangeArrowheads="1"/>
          </p:cNvSpPr>
          <p:nvPr>
            <p:ph type="sldNum" sz="quarter" idx="12"/>
          </p:nvPr>
        </p:nvSpPr>
        <p:spPr>
          <a:ln/>
        </p:spPr>
        <p:txBody>
          <a:bodyPr/>
          <a:lstStyle>
            <a:lvl1pPr>
              <a:defRPr/>
            </a:lvl1pPr>
          </a:lstStyle>
          <a:p>
            <a:pPr>
              <a:defRPr/>
            </a:pPr>
            <a:fld id="{C9ABEEEE-CED1-4901-9061-E74CF849C62B}" type="slidenum">
              <a:rPr lang="en-US"/>
              <a:pPr>
                <a:defRPr/>
              </a:pPr>
              <a:t>‹#›</a:t>
            </a:fld>
            <a:endParaRPr lang="en-US"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2B137605-3188-4D25-9F18-63DC726173C3}" type="slidenum">
              <a:rPr lang="en-US"/>
              <a:pPr>
                <a:defRPr/>
              </a:pPr>
              <a:t>‹#›</a:t>
            </a:fld>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49C316D5-ECBF-402D-B0B0-0CA00CE6A4BB}" type="slidenum">
              <a:rPr lang="en-US"/>
              <a:pPr>
                <a:defRPr/>
              </a:pPr>
              <a:t>‹#›</a:t>
            </a:fld>
            <a:endParaRPr lang="en-US"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4BB1ABB1-A059-4AAA-90BB-0E39F6697040}" type="slidenum">
              <a:rPr lang="en-US"/>
              <a:pPr>
                <a:defRPr/>
              </a:pPr>
              <a:t>‹#›</a:t>
            </a:fld>
            <a:endParaRPr lang="en-US"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2"/>
          <p:cNvSpPr>
            <a:spLocks noGrp="1" noChangeArrowheads="1"/>
          </p:cNvSpPr>
          <p:nvPr>
            <p:ph type="sldNum" sz="quarter" idx="12"/>
          </p:nvPr>
        </p:nvSpPr>
        <p:spPr>
          <a:ln/>
        </p:spPr>
        <p:txBody>
          <a:bodyPr/>
          <a:lstStyle>
            <a:lvl1pPr>
              <a:defRPr/>
            </a:lvl1pPr>
          </a:lstStyle>
          <a:p>
            <a:pPr>
              <a:defRPr/>
            </a:pPr>
            <a:fld id="{E60FF0DF-DE86-427F-9C93-7E5D686E97DC}" type="slidenum">
              <a:rPr lang="en-US"/>
              <a:pPr>
                <a:defRPr/>
              </a:pPr>
              <a:t>‹#›</a:t>
            </a:fld>
            <a:endParaRPr lang="en-US" dirty="0"/>
          </a:p>
        </p:txBody>
      </p:sp>
    </p:spTree>
  </p:cSld>
  <p:clrMapOvr>
    <a:masterClrMapping/>
  </p:clrMapOvr>
  <p:transition>
    <p:random/>
  </p:transition>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41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41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grpSp>
          <p:nvGrpSpPr>
            <p:cNvPr id="1035"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sp>
            <p:nvSpPr>
              <p:cNvPr id="41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dirty="0"/>
              </a:p>
            </p:txBody>
          </p:sp>
        </p:grpSp>
        <p:sp>
          <p:nvSpPr>
            <p:cNvPr id="41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41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dirty="0"/>
            </a:p>
          </p:txBody>
        </p:sp>
        <p:sp>
          <p:nvSpPr>
            <p:cNvPr id="41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411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dirty="0"/>
            </a:p>
          </p:txBody>
        </p:sp>
        <p:sp>
          <p:nvSpPr>
            <p:cNvPr id="412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dirty="0"/>
            </a:p>
          </p:txBody>
        </p:sp>
        <p:sp>
          <p:nvSpPr>
            <p:cNvPr id="41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dirty="0"/>
            </a:p>
          </p:txBody>
        </p:sp>
        <p:sp>
          <p:nvSpPr>
            <p:cNvPr id="412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dirty="0"/>
            </a:p>
          </p:txBody>
        </p:sp>
        <p:sp>
          <p:nvSpPr>
            <p:cNvPr id="412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dirty="0"/>
            </a:p>
          </p:txBody>
        </p:sp>
        <p:sp>
          <p:nvSpPr>
            <p:cNvPr id="412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dirty="0"/>
            </a:p>
          </p:txBody>
        </p:sp>
        <p:sp>
          <p:nvSpPr>
            <p:cNvPr id="412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dirty="0"/>
            </a:p>
          </p:txBody>
        </p:sp>
        <p:sp>
          <p:nvSpPr>
            <p:cNvPr id="412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dirty="0"/>
            </a:p>
          </p:txBody>
        </p:sp>
        <p:grpSp>
          <p:nvGrpSpPr>
            <p:cNvPr id="1047" name="Group 31"/>
            <p:cNvGrpSpPr>
              <a:grpSpLocks/>
            </p:cNvGrpSpPr>
            <p:nvPr/>
          </p:nvGrpSpPr>
          <p:grpSpPr bwMode="auto">
            <a:xfrm>
              <a:off x="1" y="392"/>
              <a:ext cx="5758" cy="1571"/>
              <a:chOff x="1" y="392"/>
              <a:chExt cx="5758" cy="1571"/>
            </a:xfrm>
          </p:grpSpPr>
          <p:sp>
            <p:nvSpPr>
              <p:cNvPr id="412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dirty="0"/>
              </a:p>
            </p:txBody>
          </p:sp>
          <p:sp>
            <p:nvSpPr>
              <p:cNvPr id="412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dirty="0"/>
              </a:p>
            </p:txBody>
          </p:sp>
          <p:sp>
            <p:nvSpPr>
              <p:cNvPr id="413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dirty="0"/>
              </a:p>
            </p:txBody>
          </p:sp>
          <p:sp>
            <p:nvSpPr>
              <p:cNvPr id="413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dirty="0"/>
              </a:p>
            </p:txBody>
          </p:sp>
          <p:sp>
            <p:nvSpPr>
              <p:cNvPr id="413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dirty="0"/>
              </a:p>
            </p:txBody>
          </p:sp>
        </p:grpSp>
        <p:sp>
          <p:nvSpPr>
            <p:cNvPr id="413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dirty="0"/>
            </a:p>
          </p:txBody>
        </p:sp>
        <p:sp>
          <p:nvSpPr>
            <p:cNvPr id="413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dirty="0"/>
            </a:p>
          </p:txBody>
        </p:sp>
      </p:grpSp>
      <p:sp>
        <p:nvSpPr>
          <p:cNvPr id="413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u="none">
                <a:effectLst>
                  <a:outerShdw blurRad="38100" dist="38100" dir="2700000" algn="tl">
                    <a:srgbClr val="000000"/>
                  </a:outerShdw>
                </a:effectLst>
              </a:defRPr>
            </a:lvl1pPr>
          </a:lstStyle>
          <a:p>
            <a:pPr>
              <a:defRPr/>
            </a:pPr>
            <a:fld id="{E005EDD7-2BA9-48E3-8B0F-0BF2B6F6508B}" type="slidenum">
              <a:rPr lang="en-US"/>
              <a:pPr>
                <a:defRPr/>
              </a:pPr>
              <a:t>‹#›</a:t>
            </a:fld>
            <a:endParaRPr lang="en-US" dirty="0"/>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u="none">
                <a:effectLst>
                  <a:outerShdw blurRad="38100" dist="38100" dir="2700000" algn="tl">
                    <a:srgbClr val="000000"/>
                  </a:outerShdw>
                </a:effectLst>
              </a:defRPr>
            </a:lvl1pPr>
          </a:lstStyle>
          <a:p>
            <a:pPr>
              <a:defRPr/>
            </a:pPr>
            <a:endParaRPr lang="en-US" dirty="0"/>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u="none">
                <a:effectLst>
                  <a:outerShdw blurRad="38100" dist="38100" dir="2700000" algn="tl">
                    <a:srgbClr val="000000"/>
                  </a:outerShdw>
                </a:effectLst>
              </a:defRPr>
            </a:lvl1pPr>
          </a:lstStyle>
          <a:p>
            <a:pPr>
              <a:defRPr/>
            </a:pPr>
            <a:fld id="{2DAE8E02-23B8-43E4-B5F9-720BBED4B7DC}" type="slidenum">
              <a:rPr lang="en-US"/>
              <a:pPr>
                <a:defRPr/>
              </a:pPr>
              <a:t>‹#›</a:t>
            </a:fld>
            <a:endParaRPr lang="en-US" dirty="0"/>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ransition>
    <p:random/>
  </p:transition>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1.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8" Type="http://schemas.openxmlformats.org/officeDocument/2006/relationships/slide" Target="slide8.xml" />
  <Relationship Id="rId13" Type="http://schemas.openxmlformats.org/officeDocument/2006/relationships/slide" Target="slide11.xml" />
  <Relationship Id="rId18" Type="http://schemas.openxmlformats.org/officeDocument/2006/relationships/slide" Target="slide13.xml" />
  <Relationship Id="rId26" Type="http://schemas.openxmlformats.org/officeDocument/2006/relationships/slide" Target="slide58.xml" />
  <Relationship Id="rId3" Type="http://schemas.openxmlformats.org/officeDocument/2006/relationships/slide" Target="slide4.xml" />
  <Relationship Id="rId21" Type="http://schemas.openxmlformats.org/officeDocument/2006/relationships/slide" Target="slide56.xml" />
  <Relationship Id="rId7" Type="http://schemas.openxmlformats.org/officeDocument/2006/relationships/slide" Target="slide61.xml" />
  <Relationship Id="rId12" Type="http://schemas.openxmlformats.org/officeDocument/2006/relationships/slide" Target="slide64.xml" />
  <Relationship Id="rId17" Type="http://schemas.openxmlformats.org/officeDocument/2006/relationships/slide" Target="slide67.xml" />
  <Relationship Id="rId25" Type="http://schemas.openxmlformats.org/officeDocument/2006/relationships/slide" Target="slide43.xml" />
  <Relationship Id="rId2" Type="http://schemas.openxmlformats.org/officeDocument/2006/relationships/notesSlide" Target="../notesSlides/notesSlide2.xml" />
  <Relationship Id="rId16" Type="http://schemas.openxmlformats.org/officeDocument/2006/relationships/slide" Target="slide53.xml" />
  <Relationship Id="rId20" Type="http://schemas.openxmlformats.org/officeDocument/2006/relationships/slide" Target="slide41.xml" />
  <Relationship Id="rId29" Type="http://schemas.openxmlformats.org/officeDocument/2006/relationships/slide" Target="slide77.xml" />
  <Relationship Id="rId1" Type="http://schemas.openxmlformats.org/officeDocument/2006/relationships/slideLayout" Target="../slideLayouts/slideLayout4.xml" />
  <Relationship Id="rId6" Type="http://schemas.openxmlformats.org/officeDocument/2006/relationships/slide" Target="slide46.xml" />
  <Relationship Id="rId11" Type="http://schemas.openxmlformats.org/officeDocument/2006/relationships/slide" Target="slide48.xml" />
  <Relationship Id="rId24" Type="http://schemas.openxmlformats.org/officeDocument/2006/relationships/slide" Target="slide30.xml" />
  <Relationship Id="rId5" Type="http://schemas.openxmlformats.org/officeDocument/2006/relationships/slide" Target="slide33.xml" />
  <Relationship Id="rId15" Type="http://schemas.openxmlformats.org/officeDocument/2006/relationships/slide" Target="slide37.xml" />
  <Relationship Id="rId23" Type="http://schemas.openxmlformats.org/officeDocument/2006/relationships/slide" Target="slide15.xml" />
  <Relationship Id="rId28" Type="http://schemas.openxmlformats.org/officeDocument/2006/relationships/slide" Target="slide74.xml" />
  <Relationship Id="rId10" Type="http://schemas.openxmlformats.org/officeDocument/2006/relationships/slide" Target="slide35.xml" />
  <Relationship Id="rId19" Type="http://schemas.openxmlformats.org/officeDocument/2006/relationships/slide" Target="slide25.xml" />
  <Relationship Id="rId4" Type="http://schemas.openxmlformats.org/officeDocument/2006/relationships/slide" Target="slide18.xml" />
  <Relationship Id="rId9" Type="http://schemas.openxmlformats.org/officeDocument/2006/relationships/slide" Target="slide21.xml" />
  <Relationship Id="rId14" Type="http://schemas.openxmlformats.org/officeDocument/2006/relationships/slide" Target="slide23.xml" />
  <Relationship Id="rId22" Type="http://schemas.openxmlformats.org/officeDocument/2006/relationships/slide" Target="slide69.xml" />
  <Relationship Id="rId27" Type="http://schemas.openxmlformats.org/officeDocument/2006/relationships/slide" Target="slide71.xml" />
</Relationships>
</file>

<file path=ppt/slides/_rels/slide20.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22.xml"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24.xml" />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1.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30.xml" />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31.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1.xml" />
</Relationships>
</file>

<file path=ppt/slides/_rels/slide33.xml.rels>&#65279;<?xml version="1.0" encoding="UTF-8" standalone="yes"?>
<Relationships xmlns="http://schemas.openxmlformats.org/package/2006/relationships">
  <Relationship Id="rId2" Type="http://schemas.openxmlformats.org/officeDocument/2006/relationships/notesSlide" Target="../notesSlides/notesSlide33.xml" />
  <Relationship Id="rId1" Type="http://schemas.openxmlformats.org/officeDocument/2006/relationships/slideLayout" Target="../slideLayouts/slideLayout2.xml" />
</Relationships>
</file>

<file path=ppt/slides/_rels/slide34.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34.xml" />
  <Relationship Id="rId1" Type="http://schemas.openxmlformats.org/officeDocument/2006/relationships/slideLayout" Target="../slideLayouts/slideLayout2.xml" />
</Relationships>
</file>

<file path=ppt/slides/_rels/slide35.xml.rels>&#65279;<?xml version="1.0" encoding="UTF-8" standalone="yes"?>
<Relationships xmlns="http://schemas.openxmlformats.org/package/2006/relationships">
  <Relationship Id="rId2" Type="http://schemas.openxmlformats.org/officeDocument/2006/relationships/notesSlide" Target="../notesSlides/notesSlide35.xml" />
  <Relationship Id="rId1" Type="http://schemas.openxmlformats.org/officeDocument/2006/relationships/slideLayout" Target="../slideLayouts/slideLayout2.xml" />
</Relationships>
</file>

<file path=ppt/slides/_rels/slide36.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36.xml" />
  <Relationship Id="rId1" Type="http://schemas.openxmlformats.org/officeDocument/2006/relationships/slideLayout" Target="../slideLayouts/slideLayout2.xml" />
</Relationships>
</file>

<file path=ppt/slides/_rels/slide37.xml.rels>&#65279;<?xml version="1.0" encoding="UTF-8" standalone="yes"?>
<Relationships xmlns="http://schemas.openxmlformats.org/package/2006/relationships">
  <Relationship Id="rId2" Type="http://schemas.openxmlformats.org/officeDocument/2006/relationships/notesSlide" Target="../notesSlides/notesSlide37.xml" />
  <Relationship Id="rId1" Type="http://schemas.openxmlformats.org/officeDocument/2006/relationships/slideLayout" Target="../slideLayouts/slideLayout2.xml" />
</Relationships>
</file>

<file path=ppt/slides/_rels/slide38.xml.rels>&#65279;<?xml version="1.0" encoding="UTF-8" standalone="yes"?>
<Relationships xmlns="http://schemas.openxmlformats.org/package/2006/relationships">
  <Relationship Id="rId2" Type="http://schemas.openxmlformats.org/officeDocument/2006/relationships/notesSlide" Target="../notesSlides/notesSlide38.xml" />
  <Relationship Id="rId1" Type="http://schemas.openxmlformats.org/officeDocument/2006/relationships/slideLayout" Target="../slideLayouts/slideLayout2.xml" />
</Relationships>
</file>

<file path=ppt/slides/_rels/slide39.xml.rels>&#65279;<?xml version="1.0" encoding="UTF-8" standalone="yes"?>
<Relationships xmlns="http://schemas.openxmlformats.org/package/2006/relationships">
  <Relationship Id="rId2" Type="http://schemas.openxmlformats.org/officeDocument/2006/relationships/notesSlide" Target="../notesSlides/notesSlide39.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40.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40.xml" />
  <Relationship Id="rId1" Type="http://schemas.openxmlformats.org/officeDocument/2006/relationships/slideLayout" Target="../slideLayouts/slideLayout2.xml" />
</Relationships>
</file>

<file path=ppt/slides/_rels/slide41.xml.rels>&#65279;<?xml version="1.0" encoding="UTF-8" standalone="yes"?>
<Relationships xmlns="http://schemas.openxmlformats.org/package/2006/relationships">
  <Relationship Id="rId2" Type="http://schemas.openxmlformats.org/officeDocument/2006/relationships/notesSlide" Target="../notesSlides/notesSlide41.xml" />
  <Relationship Id="rId1" Type="http://schemas.openxmlformats.org/officeDocument/2006/relationships/slideLayout" Target="../slideLayouts/slideLayout2.xml" />
</Relationships>
</file>

<file path=ppt/slides/_rels/slide42.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42.xml" />
  <Relationship Id="rId1" Type="http://schemas.openxmlformats.org/officeDocument/2006/relationships/slideLayout" Target="../slideLayouts/slideLayout2.xml" />
</Relationships>
</file>

<file path=ppt/slides/_rels/slide43.xml.rels>&#65279;<?xml version="1.0" encoding="UTF-8" standalone="yes"?>
<Relationships xmlns="http://schemas.openxmlformats.org/package/2006/relationships">
  <Relationship Id="rId2" Type="http://schemas.openxmlformats.org/officeDocument/2006/relationships/notesSlide" Target="../notesSlides/notesSlide43.xml" />
  <Relationship Id="rId1" Type="http://schemas.openxmlformats.org/officeDocument/2006/relationships/slideLayout" Target="../slideLayouts/slideLayout2.xml" />
</Relationships>
</file>

<file path=ppt/slides/_rels/slide44.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44.xml" />
  <Relationship Id="rId1" Type="http://schemas.openxmlformats.org/officeDocument/2006/relationships/slideLayout" Target="../slideLayouts/slideLayout2.xml" />
</Relationships>
</file>

<file path=ppt/slides/_rels/slide45.xml.rels>&#65279;<?xml version="1.0" encoding="UTF-8" standalone="yes"?>
<Relationships xmlns="http://schemas.openxmlformats.org/package/2006/relationships">
  <Relationship Id="rId2" Type="http://schemas.openxmlformats.org/officeDocument/2006/relationships/notesSlide" Target="../notesSlides/notesSlide45.xml" />
  <Relationship Id="rId1" Type="http://schemas.openxmlformats.org/officeDocument/2006/relationships/slideLayout" Target="../slideLayouts/slideLayout2.xml" />
</Relationships>
</file>

<file path=ppt/slides/_rels/slide46.xml.rels>&#65279;<?xml version="1.0" encoding="UTF-8" standalone="yes"?>
<Relationships xmlns="http://schemas.openxmlformats.org/package/2006/relationships">
  <Relationship Id="rId2" Type="http://schemas.openxmlformats.org/officeDocument/2006/relationships/notesSlide" Target="../notesSlides/notesSlide46.xml" />
  <Relationship Id="rId1" Type="http://schemas.openxmlformats.org/officeDocument/2006/relationships/slideLayout" Target="../slideLayouts/slideLayout2.xml" />
</Relationships>
</file>

<file path=ppt/slides/_rels/slide47.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47.xml" />
  <Relationship Id="rId1" Type="http://schemas.openxmlformats.org/officeDocument/2006/relationships/slideLayout" Target="../slideLayouts/slideLayout2.xml" />
</Relationships>
</file>

<file path=ppt/slides/_rels/slide48.xml.rels>&#65279;<?xml version="1.0" encoding="UTF-8" standalone="yes"?>
<Relationships xmlns="http://schemas.openxmlformats.org/package/2006/relationships">
  <Relationship Id="rId2" Type="http://schemas.openxmlformats.org/officeDocument/2006/relationships/notesSlide" Target="../notesSlides/notesSlide48.xml" />
  <Relationship Id="rId1" Type="http://schemas.openxmlformats.org/officeDocument/2006/relationships/slideLayout" Target="../slideLayouts/slideLayout2.xml" />
</Relationships>
</file>

<file path=ppt/slides/_rels/slide49.xml.rels>&#65279;<?xml version="1.0" encoding="UTF-8" standalone="yes"?>
<Relationships xmlns="http://schemas.openxmlformats.org/package/2006/relationships">
  <Relationship Id="rId2" Type="http://schemas.openxmlformats.org/officeDocument/2006/relationships/notesSlide" Target="../notesSlides/notesSlide49.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50.xml.rels>&#65279;<?xml version="1.0" encoding="UTF-8" standalone="yes"?>
<Relationships xmlns="http://schemas.openxmlformats.org/package/2006/relationships">
  <Relationship Id="rId2" Type="http://schemas.openxmlformats.org/officeDocument/2006/relationships/notesSlide" Target="../notesSlides/notesSlide50.xml" />
  <Relationship Id="rId1" Type="http://schemas.openxmlformats.org/officeDocument/2006/relationships/slideLayout" Target="../slideLayouts/slideLayout2.xml" />
</Relationships>
</file>

<file path=ppt/slides/_rels/slide51.xml.rels>&#65279;<?xml version="1.0" encoding="UTF-8" standalone="yes"?>
<Relationships xmlns="http://schemas.openxmlformats.org/package/2006/relationships">
  <Relationship Id="rId2" Type="http://schemas.openxmlformats.org/officeDocument/2006/relationships/notesSlide" Target="../notesSlides/notesSlide51.xml" />
  <Relationship Id="rId1" Type="http://schemas.openxmlformats.org/officeDocument/2006/relationships/slideLayout" Target="../slideLayouts/slideLayout2.xml" />
</Relationships>
</file>

<file path=ppt/slides/_rels/slide52.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52.xml" />
  <Relationship Id="rId1" Type="http://schemas.openxmlformats.org/officeDocument/2006/relationships/slideLayout" Target="../slideLayouts/slideLayout2.xml" />
</Relationships>
</file>

<file path=ppt/slides/_rels/slide53.xml.rels>&#65279;<?xml version="1.0" encoding="UTF-8" standalone="yes"?>
<Relationships xmlns="http://schemas.openxmlformats.org/package/2006/relationships">
  <Relationship Id="rId2" Type="http://schemas.openxmlformats.org/officeDocument/2006/relationships/notesSlide" Target="../notesSlides/notesSlide53.xml" />
  <Relationship Id="rId1" Type="http://schemas.openxmlformats.org/officeDocument/2006/relationships/slideLayout" Target="../slideLayouts/slideLayout2.xml" />
</Relationships>
</file>

<file path=ppt/slides/_rels/slide54.xml.rels>&#65279;<?xml version="1.0" encoding="UTF-8" standalone="yes"?>
<Relationships xmlns="http://schemas.openxmlformats.org/package/2006/relationships">
  <Relationship Id="rId2" Type="http://schemas.openxmlformats.org/officeDocument/2006/relationships/notesSlide" Target="../notesSlides/notesSlide54.xml" />
  <Relationship Id="rId1" Type="http://schemas.openxmlformats.org/officeDocument/2006/relationships/slideLayout" Target="../slideLayouts/slideLayout2.xml" />
</Relationships>
</file>

<file path=ppt/slides/_rels/slide55.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55.xml" />
  <Relationship Id="rId1" Type="http://schemas.openxmlformats.org/officeDocument/2006/relationships/slideLayout" Target="../slideLayouts/slideLayout2.xml" />
</Relationships>
</file>

<file path=ppt/slides/_rels/slide56.xml.rels>&#65279;<?xml version="1.0" encoding="UTF-8" standalone="yes"?>
<Relationships xmlns="http://schemas.openxmlformats.org/package/2006/relationships">
  <Relationship Id="rId2" Type="http://schemas.openxmlformats.org/officeDocument/2006/relationships/notesSlide" Target="../notesSlides/notesSlide56.xml" />
  <Relationship Id="rId1" Type="http://schemas.openxmlformats.org/officeDocument/2006/relationships/slideLayout" Target="../slideLayouts/slideLayout2.xml" />
</Relationships>
</file>

<file path=ppt/slides/_rels/slide57.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57.xml" />
  <Relationship Id="rId1" Type="http://schemas.openxmlformats.org/officeDocument/2006/relationships/slideLayout" Target="../slideLayouts/slideLayout2.xml" />
</Relationships>
</file>

<file path=ppt/slides/_rels/slide58.xml.rels>&#65279;<?xml version="1.0" encoding="UTF-8" standalone="yes"?>
<Relationships xmlns="http://schemas.openxmlformats.org/package/2006/relationships">
  <Relationship Id="rId2" Type="http://schemas.openxmlformats.org/officeDocument/2006/relationships/notesSlide" Target="../notesSlides/notesSlide58.xml" />
  <Relationship Id="rId1" Type="http://schemas.openxmlformats.org/officeDocument/2006/relationships/slideLayout" Target="../slideLayouts/slideLayout2.xml" />
</Relationships>
</file>

<file path=ppt/slides/_rels/slide59.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59.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60.xml.rels>&#65279;<?xml version="1.0" encoding="UTF-8" standalone="yes"?>
<Relationships xmlns="http://schemas.openxmlformats.org/package/2006/relationships">
  <Relationship Id="rId2" Type="http://schemas.openxmlformats.org/officeDocument/2006/relationships/notesSlide" Target="../notesSlides/notesSlide60.xml" />
  <Relationship Id="rId1" Type="http://schemas.openxmlformats.org/officeDocument/2006/relationships/slideLayout" Target="../slideLayouts/slideLayout2.xml" />
</Relationships>
</file>

<file path=ppt/slides/_rels/slide61.xml.rels>&#65279;<?xml version="1.0" encoding="UTF-8" standalone="yes"?>
<Relationships xmlns="http://schemas.openxmlformats.org/package/2006/relationships">
  <Relationship Id="rId2" Type="http://schemas.openxmlformats.org/officeDocument/2006/relationships/notesSlide" Target="../notesSlides/notesSlide61.xml" />
  <Relationship Id="rId1" Type="http://schemas.openxmlformats.org/officeDocument/2006/relationships/slideLayout" Target="../slideLayouts/slideLayout2.xml" />
</Relationships>
</file>

<file path=ppt/slides/_rels/slide62.xml.rels>&#65279;<?xml version="1.0" encoding="UTF-8" standalone="yes"?>
<Relationships xmlns="http://schemas.openxmlformats.org/package/2006/relationships">
  <Relationship Id="rId2" Type="http://schemas.openxmlformats.org/officeDocument/2006/relationships/notesSlide" Target="../notesSlides/notesSlide62.xml" />
  <Relationship Id="rId1" Type="http://schemas.openxmlformats.org/officeDocument/2006/relationships/slideLayout" Target="../slideLayouts/slideLayout2.xml" />
</Relationships>
</file>

<file path=ppt/slides/_rels/slide63.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63.xml" />
  <Relationship Id="rId1" Type="http://schemas.openxmlformats.org/officeDocument/2006/relationships/slideLayout" Target="../slideLayouts/slideLayout2.xml" />
</Relationships>
</file>

<file path=ppt/slides/_rels/slide64.xml.rels>&#65279;<?xml version="1.0" encoding="UTF-8" standalone="yes"?>
<Relationships xmlns="http://schemas.openxmlformats.org/package/2006/relationships">
  <Relationship Id="rId2" Type="http://schemas.openxmlformats.org/officeDocument/2006/relationships/notesSlide" Target="../notesSlides/notesSlide64.xml" />
  <Relationship Id="rId1" Type="http://schemas.openxmlformats.org/officeDocument/2006/relationships/slideLayout" Target="../slideLayouts/slideLayout2.xml" />
</Relationships>
</file>

<file path=ppt/slides/_rels/slide65.xml.rels>&#65279;<?xml version="1.0" encoding="UTF-8" standalone="yes"?>
<Relationships xmlns="http://schemas.openxmlformats.org/package/2006/relationships">
  <Relationship Id="rId2" Type="http://schemas.openxmlformats.org/officeDocument/2006/relationships/notesSlide" Target="../notesSlides/notesSlide65.xml" />
  <Relationship Id="rId1" Type="http://schemas.openxmlformats.org/officeDocument/2006/relationships/slideLayout" Target="../slideLayouts/slideLayout2.xml" />
</Relationships>
</file>

<file path=ppt/slides/_rels/slide66.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66.xml" />
  <Relationship Id="rId1" Type="http://schemas.openxmlformats.org/officeDocument/2006/relationships/slideLayout" Target="../slideLayouts/slideLayout2.xml" />
</Relationships>
</file>

<file path=ppt/slides/_rels/slide67.xml.rels>&#65279;<?xml version="1.0" encoding="UTF-8" standalone="yes"?>
<Relationships xmlns="http://schemas.openxmlformats.org/package/2006/relationships">
  <Relationship Id="rId2" Type="http://schemas.openxmlformats.org/officeDocument/2006/relationships/notesSlide" Target="../notesSlides/notesSlide67.xml" />
  <Relationship Id="rId1" Type="http://schemas.openxmlformats.org/officeDocument/2006/relationships/slideLayout" Target="../slideLayouts/slideLayout2.xml" />
</Relationships>
</file>

<file path=ppt/slides/_rels/slide68.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68.xml" />
  <Relationship Id="rId1" Type="http://schemas.openxmlformats.org/officeDocument/2006/relationships/slideLayout" Target="../slideLayouts/slideLayout2.xml" />
</Relationships>
</file>

<file path=ppt/slides/_rels/slide69.xml.rels>&#65279;<?xml version="1.0" encoding="UTF-8" standalone="yes"?>
<Relationships xmlns="http://schemas.openxmlformats.org/package/2006/relationships">
  <Relationship Id="rId2" Type="http://schemas.openxmlformats.org/officeDocument/2006/relationships/notesSlide" Target="../notesSlides/notesSlide69.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70.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70.xml" />
  <Relationship Id="rId1" Type="http://schemas.openxmlformats.org/officeDocument/2006/relationships/slideLayout" Target="../slideLayouts/slideLayout2.xml" />
</Relationships>
</file>

<file path=ppt/slides/_rels/slide71.xml.rels>&#65279;<?xml version="1.0" encoding="UTF-8" standalone="yes"?>
<Relationships xmlns="http://schemas.openxmlformats.org/package/2006/relationships">
  <Relationship Id="rId2" Type="http://schemas.openxmlformats.org/officeDocument/2006/relationships/notesSlide" Target="../notesSlides/notesSlide71.xml" />
  <Relationship Id="rId1" Type="http://schemas.openxmlformats.org/officeDocument/2006/relationships/slideLayout" Target="../slideLayouts/slideLayout2.xml" />
</Relationships>
</file>

<file path=ppt/slides/_rels/slide72.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72.xml" />
  <Relationship Id="rId1" Type="http://schemas.openxmlformats.org/officeDocument/2006/relationships/slideLayout" Target="../slideLayouts/slideLayout2.xml" />
</Relationships>
</file>

<file path=ppt/slides/_rels/slide73.xml.rels>&#65279;<?xml version="1.0" encoding="UTF-8" standalone="yes"?>
<Relationships xmlns="http://schemas.openxmlformats.org/package/2006/relationships">
  <Relationship Id="rId2" Type="http://schemas.openxmlformats.org/officeDocument/2006/relationships/notesSlide" Target="../notesSlides/notesSlide73.xml" />
  <Relationship Id="rId1" Type="http://schemas.openxmlformats.org/officeDocument/2006/relationships/slideLayout" Target="../slideLayouts/slideLayout1.xml" />
</Relationships>
</file>

<file path=ppt/slides/_rels/slide74.xml.rels>&#65279;<?xml version="1.0" encoding="UTF-8" standalone="yes"?>
<Relationships xmlns="http://schemas.openxmlformats.org/package/2006/relationships">
  <Relationship Id="rId2" Type="http://schemas.openxmlformats.org/officeDocument/2006/relationships/notesSlide" Target="../notesSlides/notesSlide74.xml" />
  <Relationship Id="rId1" Type="http://schemas.openxmlformats.org/officeDocument/2006/relationships/slideLayout" Target="../slideLayouts/slideLayout2.xml" />
</Relationships>
</file>

<file path=ppt/slides/_rels/slide75.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75.xml" />
  <Relationship Id="rId1" Type="http://schemas.openxmlformats.org/officeDocument/2006/relationships/slideLayout" Target="../slideLayouts/slideLayout2.xml" />
</Relationships>
</file>

<file path=ppt/slides/_rels/slide76.xml.rels>&#65279;<?xml version="1.0" encoding="UTF-8" standalone="yes"?>
<Relationships xmlns="http://schemas.openxmlformats.org/package/2006/relationships">
  <Relationship Id="rId2" Type="http://schemas.openxmlformats.org/officeDocument/2006/relationships/notesSlide" Target="../notesSlides/notesSlide76.xml" />
  <Relationship Id="rId1" Type="http://schemas.openxmlformats.org/officeDocument/2006/relationships/slideLayout" Target="../slideLayouts/slideLayout12.xml" />
</Relationships>
</file>

<file path=ppt/slides/_rels/slide77.xml.rels>&#65279;<?xml version="1.0" encoding="UTF-8" standalone="yes"?>
<Relationships xmlns="http://schemas.openxmlformats.org/package/2006/relationships">
  <Relationship Id="rId3" Type="http://schemas.openxmlformats.org/officeDocument/2006/relationships/notesSlide" Target="../notesSlides/notesSlide77.xml" />
  <Relationship Id="rId2" Type="http://schemas.openxmlformats.org/officeDocument/2006/relationships/slideLayout" Target="../slideLayouts/slideLayout12.xml" />
  <Relationship Id="rId1" Type="http://schemas.openxmlformats.org/officeDocument/2006/relationships/audio" Target="file:///C:\Users\dschwartz\AppData\Local\Microsoft\Windows\Temporary%20Internet%20Files\Content.Outlook\3YNQPYMV\Jeopardy%20Theme%20Song.mid" TargetMode="External" />
  <Relationship Id="rId4" Type="http://schemas.openxmlformats.org/officeDocument/2006/relationships/image" Target="../media/image1.png" />
</Relationships>
</file>

<file path=ppt/slides/_rels/slide78.xml.rels>&#65279;<?xml version="1.0" encoding="UTF-8" standalone="yes"?>
<Relationships xmlns="http://schemas.openxmlformats.org/package/2006/relationships">
  <Relationship Id="rId3" Type="http://schemas.openxmlformats.org/officeDocument/2006/relationships/slide" Target="slide2.xml" />
  <Relationship Id="rId2" Type="http://schemas.openxmlformats.org/officeDocument/2006/relationships/notesSlide" Target="../notesSlides/notesSlide78.xml" />
  <Relationship Id="rId1" Type="http://schemas.openxmlformats.org/officeDocument/2006/relationships/slideLayout" Target="../slideLayouts/slideLayout2.xml" />
</Relationships>
</file>

<file path=ppt/slides/_rels/slide79.xml.rels>&#65279;<?xml version="1.0" encoding="UTF-8" standalone="yes"?>
<Relationships xmlns="http://schemas.openxmlformats.org/package/2006/relationships">
  <Relationship Id="rId2" Type="http://schemas.openxmlformats.org/officeDocument/2006/relationships/notesSlide" Target="../notesSlides/notesSlide79.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1"/>
          <p:cNvSpPr>
            <a:spLocks noGrp="1" noChangeArrowheads="1"/>
          </p:cNvSpPr>
          <p:nvPr>
            <p:ph type="dt" sz="quarter" idx="10"/>
          </p:nvPr>
        </p:nvSpPr>
        <p:spPr/>
        <p:txBody>
          <a:bodyPr/>
          <a:lstStyle/>
          <a:p>
            <a:pPr>
              <a:defRPr/>
            </a:pPr>
            <a:fld id="{7C9E02D1-18E1-467C-BC50-AAC2DEACE76A}" type="slidenum">
              <a:rPr lang="en-US"/>
              <a:pPr>
                <a:defRPr/>
              </a:pPr>
              <a:t>1</a:t>
            </a:fld>
            <a:endParaRPr lang="en-US" dirty="0"/>
          </a:p>
        </p:txBody>
      </p:sp>
      <p:sp>
        <p:nvSpPr>
          <p:cNvPr id="2050" name="Rectangle 2"/>
          <p:cNvSpPr>
            <a:spLocks noGrp="1" noChangeArrowheads="1"/>
          </p:cNvSpPr>
          <p:nvPr>
            <p:ph type="ctrTitle"/>
          </p:nvPr>
        </p:nvSpPr>
        <p:spPr>
          <a:xfrm>
            <a:off x="685800" y="609600"/>
            <a:ext cx="7772400" cy="838200"/>
          </a:xfrm>
        </p:spPr>
        <p:txBody>
          <a:bodyPr/>
          <a:lstStyle/>
          <a:p>
            <a:pPr eaLnBrk="1" hangingPunct="1">
              <a:defRPr/>
            </a:pPr>
            <a:r>
              <a:rPr lang="en-US" sz="6000" b="1" u="sng" dirty="0" smtClean="0">
                <a:solidFill>
                  <a:schemeClr val="tx1"/>
                </a:solidFill>
              </a:rPr>
              <a:t>ETHICS </a:t>
            </a:r>
            <a:r>
              <a:rPr lang="en-US" sz="6000" b="1" u="sng" dirty="0" smtClean="0"/>
              <a:t>JEOPARDY</a:t>
            </a:r>
          </a:p>
        </p:txBody>
      </p:sp>
      <p:sp>
        <p:nvSpPr>
          <p:cNvPr id="2055" name="Rectangle 7"/>
          <p:cNvSpPr>
            <a:spLocks noChangeArrowheads="1"/>
          </p:cNvSpPr>
          <p:nvPr/>
        </p:nvSpPr>
        <p:spPr bwMode="auto">
          <a:xfrm>
            <a:off x="457200" y="5943600"/>
            <a:ext cx="8077200" cy="457200"/>
          </a:xfrm>
          <a:prstGeom prst="rect">
            <a:avLst/>
          </a:prstGeom>
          <a:noFill/>
          <a:ln w="9525">
            <a:noFill/>
            <a:miter lim="800000"/>
            <a:headEnd/>
            <a:tailEnd/>
          </a:ln>
          <a:effectLst/>
        </p:spPr>
        <p:txBody>
          <a:bodyPr/>
          <a:lstStyle/>
          <a:p>
            <a:pPr algn="ctr" eaLnBrk="1" hangingPunct="1">
              <a:spcBef>
                <a:spcPct val="20000"/>
              </a:spcBef>
              <a:buClr>
                <a:schemeClr val="hlink"/>
              </a:buClr>
              <a:buSzPct val="60000"/>
              <a:buFont typeface="Wingdings" pitchFamily="2" charset="2"/>
              <a:buNone/>
              <a:defRPr/>
            </a:pPr>
            <a:r>
              <a:rPr lang="en-US" sz="3200" b="1" u="none" dirty="0" smtClean="0">
                <a:effectLst>
                  <a:outerShdw blurRad="38100" dist="38100" dir="2700000" algn="tl">
                    <a:srgbClr val="000000"/>
                  </a:outerShdw>
                </a:effectLst>
              </a:rPr>
              <a:t>September 9, 2015</a:t>
            </a:r>
            <a:endParaRPr lang="en-US" sz="3200" b="1" u="none" dirty="0">
              <a:effectLst>
                <a:outerShdw blurRad="38100" dist="38100" dir="2700000" algn="tl">
                  <a:srgbClr val="000000"/>
                </a:outerShdw>
              </a:effectLst>
            </a:endParaRPr>
          </a:p>
        </p:txBody>
      </p:sp>
      <p:sp>
        <p:nvSpPr>
          <p:cNvPr id="2057" name="Rectangle 9"/>
          <p:cNvSpPr>
            <a:spLocks noGrp="1" noChangeArrowheads="1"/>
          </p:cNvSpPr>
          <p:nvPr>
            <p:ph type="subTitle" idx="1"/>
          </p:nvPr>
        </p:nvSpPr>
        <p:spPr>
          <a:xfrm>
            <a:off x="304800" y="2895600"/>
            <a:ext cx="8382000" cy="762000"/>
          </a:xfrm>
        </p:spPr>
        <p:txBody>
          <a:bodyPr/>
          <a:lstStyle/>
          <a:p>
            <a:pPr eaLnBrk="1" hangingPunct="1">
              <a:lnSpc>
                <a:spcPct val="80000"/>
              </a:lnSpc>
              <a:defRPr/>
            </a:pPr>
            <a:r>
              <a:rPr lang="en-US" sz="4400" b="1" dirty="0" smtClean="0"/>
              <a:t>Moller/Foltz</a:t>
            </a:r>
          </a:p>
          <a:p>
            <a:pPr eaLnBrk="1" hangingPunct="1">
              <a:lnSpc>
                <a:spcPct val="80000"/>
              </a:lnSpc>
              <a:defRPr/>
            </a:pPr>
            <a:r>
              <a:rPr lang="en-US" sz="4400" b="1" dirty="0" smtClean="0"/>
              <a:t>American Inn of Court</a:t>
            </a:r>
          </a:p>
          <a:p>
            <a:pPr eaLnBrk="1" hangingPunct="1">
              <a:lnSpc>
                <a:spcPct val="80000"/>
              </a:lnSpc>
              <a:defRPr/>
            </a:pPr>
            <a:endParaRPr lang="en-US" sz="2400" b="1" dirty="0" smtClean="0"/>
          </a:p>
        </p:txBody>
      </p:sp>
      <p:sp>
        <p:nvSpPr>
          <p:cNvPr id="7" name="Slide Number Placeholder 6"/>
          <p:cNvSpPr>
            <a:spLocks noGrp="1"/>
          </p:cNvSpPr>
          <p:nvPr>
            <p:ph type="sldNum" sz="quarter" idx="12"/>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008187"/>
          </a:xfrm>
        </p:spPr>
        <p:txBody>
          <a:bodyPr/>
          <a:lstStyle/>
          <a:p>
            <a:r>
              <a:rPr lang="en-US" b="1" dirty="0" smtClean="0"/>
              <a:t>COURTHOUSE ETHICS ANSWER 10 POINTS</a:t>
            </a:r>
            <a:endParaRPr lang="en-US" b="1" dirty="0"/>
          </a:p>
        </p:txBody>
      </p:sp>
      <p:sp>
        <p:nvSpPr>
          <p:cNvPr id="3" name="Content Placeholder 2"/>
          <p:cNvSpPr>
            <a:spLocks noGrp="1"/>
          </p:cNvSpPr>
          <p:nvPr>
            <p:ph idx="1"/>
          </p:nvPr>
        </p:nvSpPr>
        <p:spPr>
          <a:xfrm>
            <a:off x="457200" y="1905000"/>
            <a:ext cx="8229600" cy="4332115"/>
          </a:xfrm>
        </p:spPr>
        <p:txBody>
          <a:bodyPr/>
          <a:lstStyle/>
          <a:p>
            <a:pPr eaLnBrk="1" hangingPunct="1">
              <a:lnSpc>
                <a:spcPct val="90000"/>
              </a:lnSpc>
              <a:spcAft>
                <a:spcPts val="600"/>
              </a:spcAft>
              <a:buFont typeface="Arial" charset="0"/>
              <a:buNone/>
            </a:pPr>
            <a:r>
              <a:rPr lang="en-US" b="1" dirty="0" smtClean="0"/>
              <a:t>Answer: (C).</a:t>
            </a:r>
          </a:p>
          <a:p>
            <a:pPr marL="0" indent="0" algn="just" eaLnBrk="1" hangingPunct="1">
              <a:lnSpc>
                <a:spcPct val="90000"/>
              </a:lnSpc>
              <a:spcAft>
                <a:spcPts val="600"/>
              </a:spcAft>
              <a:buFont typeface="Arial" charset="0"/>
              <a:buNone/>
            </a:pPr>
            <a:r>
              <a:rPr lang="en-US" sz="2000" dirty="0" smtClean="0"/>
              <a:t>Rule 3.05(b). A lawyer shall not:</a:t>
            </a:r>
          </a:p>
          <a:p>
            <a:pPr marL="0" indent="0" algn="just" eaLnBrk="1" hangingPunct="1">
              <a:lnSpc>
                <a:spcPct val="90000"/>
              </a:lnSpc>
              <a:spcAft>
                <a:spcPts val="600"/>
              </a:spcAft>
              <a:buFont typeface="Arial" charset="0"/>
              <a:buNone/>
              <a:tabLst>
                <a:tab pos="457200" algn="l"/>
              </a:tabLst>
            </a:pPr>
            <a:r>
              <a:rPr lang="en-US" sz="2000" dirty="0" smtClean="0"/>
              <a:t>(b) Except as otherwise permitted by law and not prohibited by applicable rules of practice or procedure, communicate or cause another to communicate ex parte with a tribunal for the purpose of influencing that entity or person concerning a pending matter other than:</a:t>
            </a:r>
          </a:p>
          <a:p>
            <a:pPr marL="457200" indent="-457200" algn="just" eaLnBrk="1" hangingPunct="1">
              <a:lnSpc>
                <a:spcPct val="90000"/>
              </a:lnSpc>
              <a:spcAft>
                <a:spcPts val="600"/>
              </a:spcAft>
              <a:buFont typeface="Arial" charset="0"/>
              <a:buNone/>
            </a:pPr>
            <a:r>
              <a:rPr lang="en-US" sz="2000" dirty="0" smtClean="0"/>
              <a:t>	(2) in writing if he promptly delivers a copy of the writing to opposing counsel or the adverse party if he was not represented by a lawyer.</a:t>
            </a:r>
          </a:p>
          <a:p>
            <a:pPr marL="457200" indent="-457200" algn="just" eaLnBrk="1" hangingPunct="1">
              <a:lnSpc>
                <a:spcPct val="90000"/>
              </a:lnSpc>
              <a:spcAft>
                <a:spcPts val="600"/>
              </a:spcAft>
              <a:buFont typeface="Arial" charset="0"/>
              <a:buNone/>
            </a:pPr>
            <a:r>
              <a:rPr lang="en-US" sz="2000" dirty="0" smtClean="0"/>
              <a:t>	(3) orally upon adequate notice to opposing counsel or to the adverse party if he is not represented by a lawyer.</a:t>
            </a:r>
          </a:p>
          <a:p>
            <a:pPr algn="just" eaLnBrk="1" hangingPunct="1">
              <a:lnSpc>
                <a:spcPct val="90000"/>
              </a:lnSpc>
              <a:spcAft>
                <a:spcPts val="600"/>
              </a:spcAft>
              <a:buFont typeface="Arial" charset="0"/>
              <a:buNone/>
            </a:pPr>
            <a:endParaRPr lang="en-US" sz="2400" dirty="0" smtClean="0"/>
          </a:p>
          <a:p>
            <a:pPr>
              <a:buNone/>
            </a:pPr>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10</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29707"/>
          </a:xfrm>
        </p:spPr>
        <p:txBody>
          <a:bodyPr/>
          <a:lstStyle/>
          <a:p>
            <a:r>
              <a:rPr lang="en-US" b="1" dirty="0" smtClean="0"/>
              <a:t>COURTHOUSE ETHICS</a:t>
            </a:r>
            <a:br>
              <a:rPr lang="en-US" b="1" dirty="0" smtClean="0"/>
            </a:br>
            <a:r>
              <a:rPr lang="en-US" b="1" dirty="0" smtClean="0"/>
              <a:t>15 POINTS </a:t>
            </a:r>
            <a:endParaRPr lang="en-US" b="1" dirty="0"/>
          </a:p>
        </p:txBody>
      </p:sp>
      <p:sp>
        <p:nvSpPr>
          <p:cNvPr id="3" name="Content Placeholder 2"/>
          <p:cNvSpPr>
            <a:spLocks noGrp="1"/>
          </p:cNvSpPr>
          <p:nvPr>
            <p:ph idx="1"/>
          </p:nvPr>
        </p:nvSpPr>
        <p:spPr/>
        <p:txBody>
          <a:bodyPr/>
          <a:lstStyle/>
          <a:p>
            <a:pPr marL="0" indent="0" algn="just">
              <a:buFont typeface="Arial" charset="0"/>
              <a:buNone/>
            </a:pPr>
            <a:r>
              <a:rPr lang="en-US" sz="2000" dirty="0" smtClean="0"/>
              <a:t>ABC Co. has asked Lawyer Handy to represent the company in a lawsuit over a failed corporate merger.  The defendant refused to complete the merger, claiming that ABC Co. failed to disclose material negative financial information about its business.  Lawyer Handy was involved in some aspects of the underlying failed transaction.  Lawyer Handy was physically present, with others, during merger negotiations when representatives of ABC Co. disclosed the financial information that the defendant now alleges it never received.  Lawyer Handy was also copied on a follow-up email where the same representatives of ABC Co. sent copies of the financial information to the defendant. </a:t>
            </a:r>
          </a:p>
          <a:p>
            <a:pPr marL="0" indent="0" algn="just">
              <a:spcBef>
                <a:spcPts val="0"/>
              </a:spcBef>
              <a:buFont typeface="Arial" charset="0"/>
              <a:buNone/>
            </a:pPr>
            <a:endParaRPr lang="en-US" sz="2000" dirty="0" smtClean="0"/>
          </a:p>
          <a:p>
            <a:pPr marL="0" indent="0" algn="just">
              <a:buFont typeface="Arial" charset="0"/>
              <a:buNone/>
            </a:pPr>
            <a:r>
              <a:rPr lang="en-US" sz="2000" dirty="0" smtClean="0">
                <a:effectLst>
                  <a:outerShdw blurRad="38100" dist="38100" dir="2700000" algn="tl">
                    <a:srgbClr val="000000">
                      <a:alpha val="43137"/>
                    </a:srgbClr>
                  </a:outerShdw>
                </a:effectLst>
              </a:rPr>
              <a:t>Does Lawyer </a:t>
            </a:r>
            <a:r>
              <a:rPr lang="en-US" sz="2000" dirty="0" err="1" smtClean="0">
                <a:effectLst>
                  <a:outerShdw blurRad="38100" dist="38100" dir="2700000" algn="tl">
                    <a:srgbClr val="000000">
                      <a:alpha val="43137"/>
                    </a:srgbClr>
                  </a:outerShdw>
                </a:effectLst>
              </a:rPr>
              <a:t>Handy’s</a:t>
            </a:r>
            <a:r>
              <a:rPr lang="en-US" sz="2000" dirty="0" smtClean="0">
                <a:effectLst>
                  <a:outerShdw blurRad="38100" dist="38100" dir="2700000" algn="tl">
                    <a:srgbClr val="000000">
                      <a:alpha val="43137"/>
                    </a:srgbClr>
                  </a:outerShdw>
                </a:effectLst>
              </a:rPr>
              <a:t> first-hand knowledge prevent him from serving as an advocate for ABC Co. at trial?</a:t>
            </a:r>
          </a:p>
          <a:p>
            <a:pPr algn="just">
              <a:buFont typeface="Arial" charset="0"/>
              <a:buNone/>
            </a:pPr>
            <a:endParaRPr lang="en-US" sz="18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11</a:t>
            </a:fld>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1987"/>
          </a:xfrm>
        </p:spPr>
        <p:txBody>
          <a:bodyPr/>
          <a:lstStyle/>
          <a:p>
            <a:r>
              <a:rPr lang="en-US" b="1" dirty="0" smtClean="0"/>
              <a:t>COURTHOUSE ETHICS ANSWER 15 POINTS</a:t>
            </a:r>
            <a:endParaRPr lang="en-US" dirty="0"/>
          </a:p>
        </p:txBody>
      </p:sp>
      <p:sp>
        <p:nvSpPr>
          <p:cNvPr id="3" name="Content Placeholder 2"/>
          <p:cNvSpPr>
            <a:spLocks noGrp="1"/>
          </p:cNvSpPr>
          <p:nvPr>
            <p:ph idx="1"/>
          </p:nvPr>
        </p:nvSpPr>
        <p:spPr>
          <a:xfrm>
            <a:off x="457200" y="1981200"/>
            <a:ext cx="8229600" cy="4876800"/>
          </a:xfrm>
        </p:spPr>
        <p:txBody>
          <a:bodyPr/>
          <a:lstStyle/>
          <a:p>
            <a:pPr>
              <a:buNone/>
            </a:pPr>
            <a:r>
              <a:rPr lang="en-US" b="1" dirty="0" smtClean="0"/>
              <a:t>Answer: No.  </a:t>
            </a:r>
          </a:p>
          <a:p>
            <a:pPr>
              <a:spcBef>
                <a:spcPts val="0"/>
              </a:spcBef>
              <a:buNone/>
            </a:pPr>
            <a:endParaRPr lang="en-US" sz="2000" dirty="0" smtClean="0"/>
          </a:p>
          <a:p>
            <a:pPr>
              <a:buNone/>
            </a:pPr>
            <a:r>
              <a:rPr lang="en-US" sz="2000" dirty="0" smtClean="0"/>
              <a:t>Rule 3.08(a). Lawyer as Witness</a:t>
            </a:r>
          </a:p>
          <a:p>
            <a:pPr marL="0" indent="0" algn="just">
              <a:buNone/>
            </a:pPr>
            <a:r>
              <a:rPr lang="en-US" sz="2000" dirty="0" smtClean="0"/>
              <a:t>A lawyer shall not accept or continue employment as an advocate before a tribunal in a contemplated or pending adjudicatory proceeding if the lawyer knows or believes that the lawyer is or may be a witness necessary to establish an essential fact on behalf of the lawyer's client, unless . . . .</a:t>
            </a:r>
          </a:p>
          <a:p>
            <a:pPr marL="0" indent="0">
              <a:buNone/>
            </a:pPr>
            <a:endParaRPr lang="en-US" sz="2000" dirty="0" smtClean="0"/>
          </a:p>
          <a:p>
            <a:pPr marL="0" indent="0" algn="just">
              <a:buNone/>
            </a:pPr>
            <a:r>
              <a:rPr lang="en-US" sz="2000" dirty="0" smtClean="0"/>
              <a:t>Here, there were other witnesses and the financial disclosure was made in writing. Lawyer </a:t>
            </a:r>
            <a:r>
              <a:rPr lang="en-US" sz="2000" dirty="0" err="1" smtClean="0"/>
              <a:t>Handy’s</a:t>
            </a:r>
            <a:r>
              <a:rPr lang="en-US" sz="2000" dirty="0" smtClean="0"/>
              <a:t> testimony should not be </a:t>
            </a:r>
            <a:r>
              <a:rPr lang="en-US" sz="2000" u="sng" dirty="0" smtClean="0"/>
              <a:t>necessary</a:t>
            </a:r>
            <a:r>
              <a:rPr lang="en-US" sz="2000" dirty="0" smtClean="0"/>
              <a:t> to establish that the disclosure was made.</a:t>
            </a:r>
          </a:p>
          <a:p>
            <a:pPr algn="just">
              <a:buFont typeface="Arial" charset="0"/>
              <a:buNone/>
            </a:pPr>
            <a:endParaRPr lang="en-US" sz="2000" i="1" dirty="0" smtClean="0"/>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12</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6B8DC0B9-73BD-4749-B416-BC0BE4DAF5EB}" type="slidenum">
              <a:rPr lang="en-US"/>
              <a:pPr>
                <a:defRPr/>
              </a:pPr>
              <a:t>13</a:t>
            </a:fld>
            <a:endParaRPr lang="en-US" dirty="0"/>
          </a:p>
        </p:txBody>
      </p:sp>
      <p:sp>
        <p:nvSpPr>
          <p:cNvPr id="290818" name="Rectangle 2"/>
          <p:cNvSpPr>
            <a:spLocks noGrp="1" noChangeArrowheads="1"/>
          </p:cNvSpPr>
          <p:nvPr>
            <p:ph type="title"/>
          </p:nvPr>
        </p:nvSpPr>
        <p:spPr>
          <a:xfrm>
            <a:off x="457200" y="277813"/>
            <a:ext cx="8229600" cy="1550987"/>
          </a:xfrm>
        </p:spPr>
        <p:txBody>
          <a:bodyPr/>
          <a:lstStyle/>
          <a:p>
            <a:pPr eaLnBrk="1" hangingPunct="1">
              <a:defRPr/>
            </a:pPr>
            <a:r>
              <a:rPr lang="en-US" b="1" dirty="0" smtClean="0"/>
              <a:t>COURTHOUSE ETHICS</a:t>
            </a:r>
            <a:br>
              <a:rPr lang="en-US" b="1" dirty="0" smtClean="0"/>
            </a:br>
            <a:r>
              <a:rPr lang="en-US" b="1" dirty="0" smtClean="0"/>
              <a:t>20 POINTS </a:t>
            </a:r>
          </a:p>
        </p:txBody>
      </p:sp>
      <p:sp>
        <p:nvSpPr>
          <p:cNvPr id="290819" name="Rectangle 3"/>
          <p:cNvSpPr>
            <a:spLocks noGrp="1" noChangeArrowheads="1"/>
          </p:cNvSpPr>
          <p:nvPr>
            <p:ph type="body" idx="1"/>
          </p:nvPr>
        </p:nvSpPr>
        <p:spPr>
          <a:xfrm>
            <a:off x="0" y="1371600"/>
            <a:ext cx="8915400" cy="4530725"/>
          </a:xfrm>
        </p:spPr>
        <p:txBody>
          <a:bodyPr/>
          <a:lstStyle/>
          <a:p>
            <a:pPr marL="609600" indent="-609600" eaLnBrk="1" hangingPunct="1">
              <a:buFont typeface="Wingdings" pitchFamily="2" charset="2"/>
              <a:buNone/>
              <a:defRPr/>
            </a:pPr>
            <a:r>
              <a:rPr lang="en-US" dirty="0" smtClean="0"/>
              <a:t>	</a:t>
            </a:r>
          </a:p>
          <a:p>
            <a:pPr marL="609600" indent="-609600" algn="just" eaLnBrk="1" hangingPunct="1">
              <a:buFont typeface="Wingdings" pitchFamily="2" charset="2"/>
              <a:buNone/>
              <a:defRPr/>
            </a:pPr>
            <a:r>
              <a:rPr lang="en-US" dirty="0" smtClean="0"/>
              <a:t>	</a:t>
            </a:r>
            <a:r>
              <a:rPr lang="en-US" sz="2400" dirty="0" err="1" smtClean="0"/>
              <a:t>Jimbo</a:t>
            </a:r>
            <a:r>
              <a:rPr lang="en-US" sz="2400" dirty="0" smtClean="0"/>
              <a:t>, who tries lots of cases in the Bankruptcy Court, invites Judge Lucky to join him for the Astros World Series game (</a:t>
            </a:r>
            <a:r>
              <a:rPr lang="en-US" sz="2400" dirty="0" err="1" smtClean="0"/>
              <a:t>Jimbo</a:t>
            </a:r>
            <a:r>
              <a:rPr lang="en-US" sz="2400" dirty="0" smtClean="0"/>
              <a:t> has great tickets).  The Astros have made the World Series, </a:t>
            </a:r>
            <a:r>
              <a:rPr lang="en-US" sz="2400" i="1" dirty="0" smtClean="0"/>
              <a:t>again</a:t>
            </a:r>
            <a:r>
              <a:rPr lang="en-US" sz="2400" dirty="0" smtClean="0"/>
              <a:t>, and Judge Lucky is dying to go!  Judge Lucky checks his docket, and confirms that </a:t>
            </a:r>
            <a:r>
              <a:rPr lang="en-US" sz="2400" dirty="0" err="1" smtClean="0"/>
              <a:t>Jimbo</a:t>
            </a:r>
            <a:r>
              <a:rPr lang="en-US" sz="2400" dirty="0" smtClean="0"/>
              <a:t> does not have any cases pending in his court.  </a:t>
            </a:r>
          </a:p>
          <a:p>
            <a:pPr marL="609600" indent="-609600" algn="just" eaLnBrk="1" hangingPunct="1">
              <a:buFont typeface="Wingdings" pitchFamily="2" charset="2"/>
              <a:buNone/>
              <a:defRPr/>
            </a:pPr>
            <a:endParaRPr lang="en-US" sz="2400" dirty="0" smtClean="0"/>
          </a:p>
          <a:p>
            <a:pPr marL="609600" indent="-609600" algn="just" eaLnBrk="1" hangingPunct="1">
              <a:buFont typeface="Wingdings" pitchFamily="2" charset="2"/>
              <a:buNone/>
              <a:defRPr/>
            </a:pPr>
            <a:r>
              <a:rPr lang="en-US" sz="2400" dirty="0" smtClean="0"/>
              <a:t>	Judge Lucky can accept </a:t>
            </a:r>
            <a:r>
              <a:rPr lang="en-US" sz="2400" dirty="0" err="1" smtClean="0"/>
              <a:t>Jimbo’s</a:t>
            </a:r>
            <a:r>
              <a:rPr lang="en-US" sz="2400" dirty="0" smtClean="0"/>
              <a:t> offer if ________?</a:t>
            </a:r>
          </a:p>
          <a:p>
            <a:pPr marL="609600" indent="-609600" eaLnBrk="1" hangingPunct="1">
              <a:buFont typeface="Wingdings" pitchFamily="2" charset="2"/>
              <a:buNone/>
              <a:defRPr/>
            </a:pPr>
            <a:r>
              <a:rPr lang="en-US" dirty="0" smtClean="0"/>
              <a:t> </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AA209579-A2B9-4718-8E8C-5EB5A097BE09}" type="slidenum">
              <a:rPr lang="en-US"/>
              <a:pPr>
                <a:defRPr/>
              </a:pPr>
              <a:t>14</a:t>
            </a:fld>
            <a:endParaRPr lang="en-US" dirty="0"/>
          </a:p>
        </p:txBody>
      </p:sp>
      <p:sp>
        <p:nvSpPr>
          <p:cNvPr id="544770" name="Rectangle 2"/>
          <p:cNvSpPr>
            <a:spLocks noGrp="1" noChangeArrowheads="1"/>
          </p:cNvSpPr>
          <p:nvPr>
            <p:ph type="title"/>
          </p:nvPr>
        </p:nvSpPr>
        <p:spPr>
          <a:xfrm>
            <a:off x="457200" y="277813"/>
            <a:ext cx="8229600" cy="1322387"/>
          </a:xfrm>
        </p:spPr>
        <p:txBody>
          <a:bodyPr/>
          <a:lstStyle/>
          <a:p>
            <a:pPr eaLnBrk="1" hangingPunct="1">
              <a:defRPr/>
            </a:pPr>
            <a:r>
              <a:rPr lang="en-US" b="1" dirty="0" smtClean="0"/>
              <a:t>COURTHOUSE ETHICS</a:t>
            </a:r>
            <a:br>
              <a:rPr lang="en-US" b="1" dirty="0" smtClean="0"/>
            </a:br>
            <a:r>
              <a:rPr lang="en-US" b="1" dirty="0" smtClean="0"/>
              <a:t>ANSWER 20 POINTS </a:t>
            </a:r>
            <a:endParaRPr lang="en-US" dirty="0" smtClean="0">
              <a:solidFill>
                <a:srgbClr val="003366"/>
              </a:solidFill>
            </a:endParaRPr>
          </a:p>
        </p:txBody>
      </p:sp>
      <p:sp>
        <p:nvSpPr>
          <p:cNvPr id="36868" name="AutoShape 4">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
        <p:nvSpPr>
          <p:cNvPr id="544774" name="Rectangle 6"/>
          <p:cNvSpPr>
            <a:spLocks noChangeArrowheads="1"/>
          </p:cNvSpPr>
          <p:nvPr/>
        </p:nvSpPr>
        <p:spPr bwMode="auto">
          <a:xfrm>
            <a:off x="457200" y="1835150"/>
            <a:ext cx="8196262" cy="2677656"/>
          </a:xfrm>
          <a:prstGeom prst="rect">
            <a:avLst/>
          </a:prstGeom>
          <a:noFill/>
          <a:ln w="9525">
            <a:noFill/>
            <a:miter lim="800000"/>
            <a:headEnd/>
            <a:tailEnd/>
          </a:ln>
          <a:effectLst/>
        </p:spPr>
        <p:txBody>
          <a:bodyPr>
            <a:spAutoFit/>
          </a:bodyPr>
          <a:lstStyle/>
          <a:p>
            <a:pPr algn="just">
              <a:defRPr/>
            </a:pPr>
            <a:endParaRPr lang="en-US" sz="2400" u="none" dirty="0" smtClean="0">
              <a:effectLst>
                <a:outerShdw blurRad="38100" dist="38100" dir="2700000" algn="tl">
                  <a:srgbClr val="000000"/>
                </a:outerShdw>
              </a:effectLst>
            </a:endParaRPr>
          </a:p>
          <a:p>
            <a:pPr marL="0" lvl="2" algn="just">
              <a:defRPr/>
            </a:pPr>
            <a:r>
              <a:rPr lang="en-US" sz="2400" u="none" dirty="0" smtClean="0">
                <a:effectLst>
                  <a:outerShdw blurRad="38100" dist="38100" dir="2700000" algn="tl">
                    <a:srgbClr val="000000"/>
                  </a:outerShdw>
                </a:effectLst>
              </a:rPr>
              <a:t>If </a:t>
            </a:r>
            <a:r>
              <a:rPr lang="en-US" sz="2400" u="none" dirty="0" err="1" smtClean="0">
                <a:effectLst>
                  <a:outerShdw blurRad="38100" dist="38100" dir="2700000" algn="tl">
                    <a:srgbClr val="000000"/>
                  </a:outerShdw>
                </a:effectLst>
              </a:rPr>
              <a:t>Jimbo</a:t>
            </a:r>
            <a:r>
              <a:rPr lang="en-US" sz="2400" u="none" dirty="0" smtClean="0">
                <a:effectLst>
                  <a:outerShdw blurRad="38100" dist="38100" dir="2700000" algn="tl">
                    <a:srgbClr val="000000"/>
                  </a:outerShdw>
                </a:effectLst>
              </a:rPr>
              <a:t> is </a:t>
            </a:r>
            <a:r>
              <a:rPr lang="en-US" sz="2400" u="none" dirty="0">
                <a:effectLst>
                  <a:outerShdw blurRad="38100" dist="38100" dir="2700000" algn="tl">
                    <a:srgbClr val="000000"/>
                  </a:outerShdw>
                </a:effectLst>
              </a:rPr>
              <a:t>not a party or person whose interests have come or are likely to come before the judge</a:t>
            </a:r>
            <a:r>
              <a:rPr lang="en-US" sz="2400" u="none" dirty="0" smtClean="0">
                <a:effectLst>
                  <a:outerShdw blurRad="38100" dist="38100" dir="2700000" algn="tl">
                    <a:srgbClr val="000000"/>
                  </a:outerShdw>
                </a:effectLst>
              </a:rPr>
              <a:t>.</a:t>
            </a:r>
          </a:p>
          <a:p>
            <a:pPr lvl="2" algn="just">
              <a:defRPr/>
            </a:pPr>
            <a:endParaRPr lang="en-US" sz="2400" u="none" dirty="0" smtClean="0">
              <a:effectLst>
                <a:outerShdw blurRad="38100" dist="38100" dir="2700000" algn="tl">
                  <a:srgbClr val="000000"/>
                </a:outerShdw>
              </a:effectLst>
            </a:endParaRPr>
          </a:p>
          <a:p>
            <a:pPr marL="0" lvl="2" algn="just">
              <a:defRPr/>
            </a:pPr>
            <a:r>
              <a:rPr lang="en-US" sz="2400" u="none" dirty="0" smtClean="0">
                <a:effectLst>
                  <a:outerShdw blurRad="38100" dist="38100" dir="2700000" algn="tl">
                    <a:srgbClr val="000000"/>
                  </a:outerShdw>
                </a:effectLst>
              </a:rPr>
              <a:t>Canon 4D(4)(c) of the Texas Code of Judicial Conduct.</a:t>
            </a:r>
          </a:p>
          <a:p>
            <a:pPr lvl="2" algn="just">
              <a:defRPr/>
            </a:pPr>
            <a:endParaRPr lang="en-US" sz="2400" b="1" u="none" dirty="0">
              <a:effectLst>
                <a:outerShdw blurRad="38100" dist="38100" dir="2700000" algn="tl">
                  <a:srgbClr val="000000"/>
                </a:outerShdw>
              </a:effectLst>
            </a:endParaRP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COURTHOUSE ETHICS </a:t>
            </a:r>
            <a:br>
              <a:rPr lang="en-US" b="1" dirty="0" smtClean="0"/>
            </a:br>
            <a:r>
              <a:rPr lang="en-US" b="1" dirty="0" smtClean="0"/>
              <a:t>25 POINTS </a:t>
            </a:r>
            <a:endParaRPr lang="en-US" b="1" dirty="0"/>
          </a:p>
        </p:txBody>
      </p:sp>
      <p:sp>
        <p:nvSpPr>
          <p:cNvPr id="3" name="Content Placeholder 2"/>
          <p:cNvSpPr>
            <a:spLocks noGrp="1"/>
          </p:cNvSpPr>
          <p:nvPr>
            <p:ph idx="1"/>
          </p:nvPr>
        </p:nvSpPr>
        <p:spPr>
          <a:xfrm>
            <a:off x="457200" y="1600200"/>
            <a:ext cx="8229600" cy="4940495"/>
          </a:xfrm>
        </p:spPr>
        <p:txBody>
          <a:bodyPr/>
          <a:lstStyle/>
          <a:p>
            <a:pPr marL="457200" lvl="1" indent="0">
              <a:buNone/>
            </a:pPr>
            <a:endParaRPr lang="en-US" b="1" u="sng" dirty="0" smtClean="0"/>
          </a:p>
          <a:p>
            <a:pPr marL="0" lvl="1" indent="0" algn="just">
              <a:buNone/>
            </a:pPr>
            <a:r>
              <a:rPr lang="en-US" sz="2400" dirty="0" smtClean="0"/>
              <a:t>If a lawyer has offered material evidence and comes to know of its falsity, what two steps must the lawyer take?</a:t>
            </a:r>
          </a:p>
          <a:p>
            <a:pPr marL="457200" lvl="1" indent="0" algn="just">
              <a:buNone/>
            </a:pPr>
            <a:endParaRPr lang="en-US" sz="2400" dirty="0" smtClean="0"/>
          </a:p>
          <a:p>
            <a:pPr marL="0" lvl="1" indent="0" algn="just">
              <a:buNone/>
            </a:pPr>
            <a:r>
              <a:rPr lang="en-US" sz="2400" dirty="0" smtClean="0"/>
              <a:t>______________ and _____________.</a:t>
            </a:r>
          </a:p>
          <a:p>
            <a:pPr algn="just">
              <a:lnSpc>
                <a:spcPct val="80000"/>
              </a:lnSpc>
              <a:buNone/>
            </a:pPr>
            <a:endParaRPr lang="en-US" sz="16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15</a:t>
            </a:fld>
            <a:r>
              <a:rPr lang="en-US" dirty="0" smtClean="0"/>
              <a:t>		</a:t>
            </a:r>
            <a:endParaRPr lang="en-US"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05800" cy="1981200"/>
          </a:xfrm>
        </p:spPr>
        <p:txBody>
          <a:bodyPr/>
          <a:lstStyle/>
          <a:p>
            <a:pPr>
              <a:spcAft>
                <a:spcPts val="600"/>
              </a:spcAft>
            </a:pPr>
            <a:r>
              <a:rPr lang="en-US" b="1" dirty="0" smtClean="0"/>
              <a:t>COURTHOUSE ETHICS</a:t>
            </a:r>
            <a:br>
              <a:rPr lang="en-US" b="1" dirty="0" smtClean="0"/>
            </a:br>
            <a:r>
              <a:rPr lang="en-US" b="1" dirty="0" smtClean="0"/>
              <a:t>ANSWER 25 POINTS</a:t>
            </a:r>
            <a:endParaRPr lang="en-US" b="1" dirty="0"/>
          </a:p>
        </p:txBody>
      </p:sp>
      <p:sp>
        <p:nvSpPr>
          <p:cNvPr id="3" name="Content Placeholder 2"/>
          <p:cNvSpPr>
            <a:spLocks noGrp="1"/>
          </p:cNvSpPr>
          <p:nvPr>
            <p:ph idx="1"/>
          </p:nvPr>
        </p:nvSpPr>
        <p:spPr>
          <a:xfrm>
            <a:off x="457200" y="2057400"/>
            <a:ext cx="8229600" cy="4191000"/>
          </a:xfrm>
        </p:spPr>
        <p:txBody>
          <a:bodyPr/>
          <a:lstStyle/>
          <a:p>
            <a:pPr marL="609600" indent="-609600">
              <a:lnSpc>
                <a:spcPct val="90000"/>
              </a:lnSpc>
              <a:buNone/>
            </a:pPr>
            <a:endParaRPr lang="en-US" sz="2400" dirty="0" smtClean="0"/>
          </a:p>
          <a:p>
            <a:pPr marL="573088" indent="-573088" algn="just">
              <a:lnSpc>
                <a:spcPct val="90000"/>
              </a:lnSpc>
              <a:buNone/>
            </a:pPr>
            <a:r>
              <a:rPr lang="en-US" sz="2400" dirty="0" smtClean="0"/>
              <a:t>1.  Make a good faith effort to persuade the client to authorize correction or withdrawal of the evidence; and</a:t>
            </a:r>
          </a:p>
          <a:p>
            <a:pPr marL="627063" indent="-627063" algn="just">
              <a:lnSpc>
                <a:spcPct val="90000"/>
              </a:lnSpc>
              <a:buNone/>
            </a:pPr>
            <a:r>
              <a:rPr lang="en-US" sz="2400" dirty="0" smtClean="0"/>
              <a:t>2.	If unsuccessful, take reasonable remedial measures including disclosure of the facts.</a:t>
            </a:r>
          </a:p>
          <a:p>
            <a:pPr marL="511175" indent="-511175">
              <a:lnSpc>
                <a:spcPct val="90000"/>
              </a:lnSpc>
              <a:buNone/>
            </a:pPr>
            <a:r>
              <a:rPr lang="en-US" sz="2400" dirty="0" smtClean="0"/>
              <a:t>	</a:t>
            </a:r>
          </a:p>
          <a:p>
            <a:pPr marL="511175" indent="-511175">
              <a:lnSpc>
                <a:spcPct val="90000"/>
              </a:lnSpc>
              <a:buNone/>
            </a:pPr>
            <a:r>
              <a:rPr lang="en-US" sz="2400" dirty="0" smtClean="0"/>
              <a:t>Rule 3.03(b), Texas Rules of Professional Conduct</a:t>
            </a:r>
          </a:p>
          <a:p>
            <a:pPr marL="0" lvl="1" indent="0" algn="just">
              <a:buNone/>
            </a:pPr>
            <a:r>
              <a:rPr lang="en-US" sz="2000" dirty="0" smtClean="0"/>
              <a:t>														</a:t>
            </a:r>
          </a:p>
          <a:p>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16</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1"/>
          <p:cNvSpPr>
            <a:spLocks noGrp="1" noChangeArrowheads="1"/>
          </p:cNvSpPr>
          <p:nvPr>
            <p:ph type="dt" sz="quarter" idx="10"/>
          </p:nvPr>
        </p:nvSpPr>
        <p:spPr/>
        <p:txBody>
          <a:bodyPr/>
          <a:lstStyle/>
          <a:p>
            <a:pPr>
              <a:defRPr/>
            </a:pPr>
            <a:fld id="{C27229FB-3E29-4D65-9B89-4877EE302DE3}" type="slidenum">
              <a:rPr lang="en-US"/>
              <a:pPr>
                <a:defRPr/>
              </a:pPr>
              <a:t>17</a:t>
            </a:fld>
            <a:endParaRPr lang="en-US" dirty="0"/>
          </a:p>
        </p:txBody>
      </p:sp>
      <p:sp>
        <p:nvSpPr>
          <p:cNvPr id="203778" name="Rectangle 1026"/>
          <p:cNvSpPr>
            <a:spLocks noGrp="1" noChangeArrowheads="1"/>
          </p:cNvSpPr>
          <p:nvPr>
            <p:ph type="ctrTitle"/>
          </p:nvPr>
        </p:nvSpPr>
        <p:spPr>
          <a:xfrm>
            <a:off x="685800" y="914400"/>
            <a:ext cx="7772400" cy="3200400"/>
          </a:xfrm>
        </p:spPr>
        <p:txBody>
          <a:bodyPr/>
          <a:lstStyle/>
          <a:p>
            <a:pPr eaLnBrk="1" hangingPunct="1">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CLIENT/LAWYER RELATIONS</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11100"/>
          </a:xfrm>
        </p:spPr>
        <p:txBody>
          <a:bodyPr/>
          <a:lstStyle/>
          <a:p>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b="1" dirty="0" smtClean="0">
                <a:cs typeface="Times New Roman" pitchFamily="18" charset="0"/>
              </a:rPr>
              <a:t>CLIENT/LAWYER RELATIONS</a:t>
            </a:r>
            <a:br>
              <a:rPr lang="en-US" b="1" dirty="0" smtClean="0">
                <a:cs typeface="Times New Roman" pitchFamily="18" charset="0"/>
              </a:rPr>
            </a:br>
            <a:r>
              <a:rPr lang="en-US" b="1" dirty="0" smtClean="0">
                <a:cs typeface="Times New Roman" pitchFamily="18" charset="0"/>
              </a:rPr>
              <a:t>5 POINTS</a:t>
            </a:r>
            <a:r>
              <a:rPr lang="en-US" sz="40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11100"/>
            <a:ext cx="8229600" cy="4219825"/>
          </a:xfrm>
        </p:spPr>
        <p:txBody>
          <a:bodyPr/>
          <a:lstStyle/>
          <a:p>
            <a:pPr marL="0" indent="0" algn="just">
              <a:spcAft>
                <a:spcPts val="600"/>
              </a:spcAft>
              <a:buNone/>
            </a:pPr>
            <a:r>
              <a:rPr lang="en-US" sz="2000" dirty="0" smtClean="0"/>
              <a:t>Texas attorney Spuds </a:t>
            </a:r>
            <a:r>
              <a:rPr lang="en-US" sz="2000" dirty="0" err="1" smtClean="0"/>
              <a:t>MacKenize</a:t>
            </a:r>
            <a:r>
              <a:rPr lang="en-US" sz="2000" dirty="0" smtClean="0"/>
              <a:t> has a practice in which he specializes solely in real estate law.  For the past ten (10) years, </a:t>
            </a:r>
            <a:r>
              <a:rPr lang="en-US" sz="2000" dirty="0" err="1" smtClean="0"/>
              <a:t>MacKenize</a:t>
            </a:r>
            <a:r>
              <a:rPr lang="en-US" sz="2000" dirty="0" smtClean="0"/>
              <a:t> has represented Samuel Client as regards to Client’s real estate holdings. </a:t>
            </a:r>
            <a:r>
              <a:rPr lang="en-US" sz="2000" dirty="0" err="1" smtClean="0"/>
              <a:t>MacKenize</a:t>
            </a:r>
            <a:r>
              <a:rPr lang="en-US" sz="2000" dirty="0" smtClean="0"/>
              <a:t> received a call from Client, who was in the Harris County jail.  Client had been pulled over for speeding and a small amount of marijuana had been taken from the trunk of his car. Client asks </a:t>
            </a:r>
            <a:r>
              <a:rPr lang="en-US" sz="2000" dirty="0" err="1" smtClean="0"/>
              <a:t>MacKenize</a:t>
            </a:r>
            <a:r>
              <a:rPr lang="en-US" sz="2000" dirty="0" smtClean="0"/>
              <a:t> to represent Client in this matter and to expedite his release from jail.</a:t>
            </a:r>
          </a:p>
          <a:p>
            <a:pPr marL="0" indent="0" algn="just">
              <a:buNone/>
            </a:pPr>
            <a:r>
              <a:rPr lang="en-US" sz="2000" dirty="0" smtClean="0"/>
              <a:t>Since </a:t>
            </a:r>
            <a:r>
              <a:rPr lang="en-US" sz="2000" dirty="0" err="1" smtClean="0"/>
              <a:t>MacKenize</a:t>
            </a:r>
            <a:r>
              <a:rPr lang="en-US" sz="2000" dirty="0" smtClean="0"/>
              <a:t> does not practice in the area of criminal law, what are the two circumstances that would allow  </a:t>
            </a:r>
            <a:r>
              <a:rPr lang="en-US" sz="2000" dirty="0" err="1" smtClean="0"/>
              <a:t>MacKenize</a:t>
            </a:r>
            <a:r>
              <a:rPr lang="en-US" sz="2000" dirty="0" smtClean="0"/>
              <a:t> to represent Client in this matter?</a:t>
            </a:r>
          </a:p>
          <a:p>
            <a:pPr>
              <a:buNone/>
            </a:pPr>
            <a:r>
              <a:rPr lang="en-US" sz="2000" dirty="0" smtClean="0"/>
              <a:t>	</a:t>
            </a:r>
            <a:endParaRPr lang="en-US" sz="20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18</a:t>
            </a:fld>
            <a:endParaRPr lang="en-US"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imes New Roman" pitchFamily="18" charset="0"/>
              </a:rPr>
              <a:t>CLIENT/LAWYER RELATIONS</a:t>
            </a:r>
            <a:br>
              <a:rPr lang="en-US" b="1" dirty="0" smtClean="0">
                <a:cs typeface="Times New Roman" pitchFamily="18" charset="0"/>
              </a:rPr>
            </a:br>
            <a:r>
              <a:rPr lang="en-US" b="1" dirty="0" smtClean="0">
                <a:cs typeface="Times New Roman" pitchFamily="18" charset="0"/>
              </a:rPr>
              <a:t>ANSWER 5 POINTS</a:t>
            </a:r>
            <a:endParaRPr lang="en-US" b="1" dirty="0"/>
          </a:p>
        </p:txBody>
      </p:sp>
      <p:sp>
        <p:nvSpPr>
          <p:cNvPr id="3" name="Content Placeholder 2"/>
          <p:cNvSpPr>
            <a:spLocks noGrp="1"/>
          </p:cNvSpPr>
          <p:nvPr>
            <p:ph idx="1"/>
          </p:nvPr>
        </p:nvSpPr>
        <p:spPr>
          <a:xfrm>
            <a:off x="457200" y="1447800"/>
            <a:ext cx="8229600" cy="5257800"/>
          </a:xfrm>
        </p:spPr>
        <p:txBody>
          <a:bodyPr/>
          <a:lstStyle/>
          <a:p>
            <a:pPr marL="0" indent="0" fontAlgn="auto">
              <a:spcAft>
                <a:spcPts val="600"/>
              </a:spcAft>
              <a:buFont typeface="Arial" pitchFamily="34" charset="0"/>
              <a:buNone/>
              <a:defRPr/>
            </a:pPr>
            <a:endParaRPr lang="en-US" sz="1800" dirty="0" smtClean="0">
              <a:effectLst>
                <a:outerShdw blurRad="38100" dist="38100" dir="2700000" algn="tl">
                  <a:srgbClr val="000000">
                    <a:alpha val="43137"/>
                  </a:srgbClr>
                </a:outerShdw>
              </a:effectLst>
            </a:endParaRPr>
          </a:p>
          <a:p>
            <a:pPr marL="0" indent="0" algn="just" fontAlgn="auto">
              <a:spcAft>
                <a:spcPts val="0"/>
              </a:spcAft>
              <a:buFont typeface="Arial" pitchFamily="34" charset="0"/>
              <a:buNone/>
              <a:tabLst>
                <a:tab pos="457200" algn="l"/>
              </a:tabLst>
              <a:defRPr/>
            </a:pPr>
            <a:r>
              <a:rPr lang="en-US" sz="1800" dirty="0" smtClean="0">
                <a:effectLst>
                  <a:outerShdw blurRad="38100" dist="38100" dir="2700000" algn="tl">
                    <a:srgbClr val="000000">
                      <a:alpha val="43137"/>
                    </a:srgbClr>
                  </a:outerShdw>
                </a:effectLst>
              </a:rPr>
              <a:t>1.	The advice or assistance of the lawyer is reasonably required 	in an emergency; and </a:t>
            </a:r>
          </a:p>
          <a:p>
            <a:pPr marL="0" indent="0" algn="just" fontAlgn="auto">
              <a:spcAft>
                <a:spcPts val="600"/>
              </a:spcAft>
              <a:buFont typeface="Arial" pitchFamily="34" charset="0"/>
              <a:buNone/>
              <a:tabLst>
                <a:tab pos="457200" algn="l"/>
              </a:tabLst>
              <a:defRPr/>
            </a:pPr>
            <a:r>
              <a:rPr lang="en-US" sz="1800" dirty="0" smtClean="0">
                <a:effectLst>
                  <a:outerShdw blurRad="38100" dist="38100" dir="2700000" algn="tl">
                    <a:srgbClr val="000000">
                      <a:alpha val="43137"/>
                    </a:srgbClr>
                  </a:outerShdw>
                </a:effectLst>
              </a:rPr>
              <a:t>2.	He limits the advice and assistance to that which is 	reasonably necessary in the circumstances.</a:t>
            </a:r>
            <a:endParaRPr lang="en-US" sz="1800" u="sng" dirty="0" smtClean="0">
              <a:effectLst>
                <a:outerShdw blurRad="38100" dist="38100" dir="2700000" algn="tl">
                  <a:srgbClr val="000000">
                    <a:alpha val="43137"/>
                  </a:srgbClr>
                </a:outerShdw>
              </a:effectLst>
            </a:endParaRPr>
          </a:p>
          <a:p>
            <a:pPr marL="0" indent="0" algn="just" fontAlgn="auto">
              <a:spcBef>
                <a:spcPts val="800"/>
              </a:spcBef>
              <a:spcAft>
                <a:spcPts val="0"/>
              </a:spcAft>
              <a:buFont typeface="Arial" pitchFamily="34" charset="0"/>
              <a:buNone/>
              <a:defRPr/>
            </a:pPr>
            <a:r>
              <a:rPr lang="en-US" sz="1800" dirty="0" smtClean="0">
                <a:effectLst>
                  <a:outerShdw blurRad="38100" dist="38100" dir="2700000" algn="tl">
                    <a:srgbClr val="000000">
                      <a:alpha val="43137"/>
                    </a:srgbClr>
                  </a:outerShdw>
                </a:effectLst>
              </a:rPr>
              <a:t>Rule 1.01(a):  A lawyer shall not accept or continue employment in a legal matter which the lawyer knows or should know is beyond the lawyer’s competence, unless:</a:t>
            </a:r>
          </a:p>
          <a:p>
            <a:pPr marL="914400" indent="-914400" algn="just" fontAlgn="auto">
              <a:spcAft>
                <a:spcPts val="0"/>
              </a:spcAft>
              <a:buNone/>
              <a:tabLst>
                <a:tab pos="457200" algn="l"/>
                <a:tab pos="914400" algn="l"/>
              </a:tabLst>
              <a:defRPr/>
            </a:pPr>
            <a:r>
              <a:rPr lang="en-US" sz="1800" dirty="0" smtClean="0">
                <a:effectLst>
                  <a:outerShdw blurRad="38100" dist="38100" dir="2700000" algn="tl">
                    <a:srgbClr val="000000">
                      <a:alpha val="43137"/>
                    </a:srgbClr>
                  </a:outerShdw>
                </a:effectLst>
              </a:rPr>
              <a:t>	(1)	Another lawyer who is competent to handle the matter is, with prior informed consent of the client, associated in the matter; or</a:t>
            </a:r>
          </a:p>
          <a:p>
            <a:pPr marL="914400" indent="-914400" algn="just" fontAlgn="auto">
              <a:spcAft>
                <a:spcPts val="0"/>
              </a:spcAft>
              <a:buNone/>
              <a:tabLst>
                <a:tab pos="457200" algn="l"/>
                <a:tab pos="914400" algn="l"/>
              </a:tabLst>
              <a:defRPr/>
            </a:pPr>
            <a:r>
              <a:rPr lang="en-US" sz="1800" dirty="0" smtClean="0">
                <a:effectLst>
                  <a:outerShdw blurRad="38100" dist="38100" dir="2700000" algn="tl">
                    <a:srgbClr val="000000">
                      <a:alpha val="43137"/>
                    </a:srgbClr>
                  </a:outerShdw>
                </a:effectLst>
              </a:rPr>
              <a:t>	(2) the advice or assistance of the lawyer is reasonably required in an emergency and the lawyer limits the advice and assistance to that which is reasonably necessary in the circumstances.</a:t>
            </a:r>
          </a:p>
          <a:p>
            <a:pPr marL="0" indent="0" fontAlgn="auto">
              <a:spcAft>
                <a:spcPts val="0"/>
              </a:spcAft>
              <a:buNone/>
              <a:defRPr/>
            </a:pPr>
            <a:endParaRPr lang="en-US" sz="1600" dirty="0" smtClean="0"/>
          </a:p>
          <a:p>
            <a:pPr marL="0" indent="0" fontAlgn="auto">
              <a:spcAft>
                <a:spcPts val="0"/>
              </a:spcAft>
              <a:buFont typeface="Arial" pitchFamily="34" charset="0"/>
              <a:buNone/>
              <a:defRPr/>
            </a:pPr>
            <a:r>
              <a:rPr lang="en-US" sz="1600" dirty="0" smtClean="0"/>
              <a:t> </a:t>
            </a:r>
          </a:p>
          <a:p>
            <a:pPr>
              <a:buNone/>
            </a:pP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t>
            </a:r>
          </a:p>
          <a:p>
            <a:endParaRPr lang="en-US" sz="1600"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19</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 name="Date Placeholder 4"/>
          <p:cNvSpPr>
            <a:spLocks noGrp="1"/>
          </p:cNvSpPr>
          <p:nvPr>
            <p:ph type="dt" sz="quarter" idx="10"/>
          </p:nvPr>
        </p:nvSpPr>
        <p:spPr/>
        <p:txBody>
          <a:bodyPr/>
          <a:lstStyle/>
          <a:p>
            <a:pPr>
              <a:defRPr/>
            </a:pPr>
            <a:fld id="{5C8D1F3B-BA46-4527-94D9-D41FE74483A4}" type="slidenum">
              <a:rPr lang="en-US" smtClean="0"/>
              <a:pPr>
                <a:defRPr/>
              </a:pPr>
              <a:t>2</a:t>
            </a:fld>
            <a:endParaRPr lang="en-US" dirty="0"/>
          </a:p>
        </p:txBody>
      </p:sp>
      <p:sp>
        <p:nvSpPr>
          <p:cNvPr id="6153" name="Rectangle 9"/>
          <p:cNvSpPr>
            <a:spLocks noGrp="1" noChangeArrowheads="1"/>
          </p:cNvSpPr>
          <p:nvPr>
            <p:ph type="title"/>
          </p:nvPr>
        </p:nvSpPr>
        <p:spPr/>
        <p:txBody>
          <a:bodyPr/>
          <a:lstStyle/>
          <a:p>
            <a:pPr eaLnBrk="1" hangingPunct="1">
              <a:defRPr/>
            </a:pPr>
            <a:r>
              <a:rPr lang="en-US" b="1" dirty="0" smtClean="0"/>
              <a:t>ETHICS JEOPARDY</a:t>
            </a:r>
          </a:p>
        </p:txBody>
      </p:sp>
      <p:graphicFrame>
        <p:nvGraphicFramePr>
          <p:cNvPr id="6676" name="Group 532"/>
          <p:cNvGraphicFramePr>
            <a:graphicFrameLocks noGrp="1"/>
          </p:cNvGraphicFramePr>
          <p:nvPr>
            <p:ph sz="half" idx="2"/>
            <p:extLst>
              <p:ext uri="{D42A27DB-BD31-4B8C-83A1-F6EECF244321}">
                <p14:modId xmlns:p14="http://schemas.microsoft.com/office/powerpoint/2010/main" val="1080453643"/>
              </p:ext>
            </p:extLst>
          </p:nvPr>
        </p:nvGraphicFramePr>
        <p:xfrm>
          <a:off x="457200" y="1524000"/>
          <a:ext cx="8382000" cy="4548190"/>
        </p:xfrm>
        <a:graphic>
          <a:graphicData uri="http://schemas.openxmlformats.org/drawingml/2006/table">
            <a:tbl>
              <a:tblPr/>
              <a:tblGrid>
                <a:gridCol w="1676400"/>
                <a:gridCol w="1492250"/>
                <a:gridCol w="1627188"/>
                <a:gridCol w="1585912"/>
                <a:gridCol w="2000250"/>
              </a:tblGrid>
              <a:tr h="8429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COURTHOUSE ETHICS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58A"/>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CLIENT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LAWYER</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RELATIONS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58A"/>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JUDICIAL CONDUCT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58A"/>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CONFLICTS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58A"/>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4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GRAB BAG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58A"/>
                    </a:solidFill>
                  </a:tcPr>
                </a:tc>
              </a:tr>
              <a:tr h="709613">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3" action="ppaction://hlinksldjump"/>
                        </a:rPr>
                        <a:t>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3"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4" action="ppaction://hlinksldjump"/>
                        </a:rPr>
                        <a:t>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4"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5" action="ppaction://hlinksldjump"/>
                        </a:rPr>
                        <a:t>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5"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6" action="ppaction://hlinksldjump"/>
                        </a:rPr>
                        <a:t>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6"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7" action="ppaction://hlinksldjump"/>
                        </a:rPr>
                        <a:t>5</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7"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8" action="ppaction://hlinksldjump"/>
                        </a:rPr>
                        <a:t>10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8"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9" action="ppaction://hlinksldjump"/>
                        </a:rPr>
                        <a:t>10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9"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0" action="ppaction://hlinksldjump"/>
                        </a:rPr>
                        <a:t>10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0"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1" action="ppaction://hlinksldjump"/>
                        </a:rPr>
                        <a:t>10</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1"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2" action="ppaction://hlinksldjump"/>
                        </a:rPr>
                        <a:t>10</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2"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5813">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3" action="ppaction://hlinksldjump"/>
                        </a:rPr>
                        <a:t>15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3"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4" action="ppaction://hlinksldjump"/>
                        </a:rPr>
                        <a:t>15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4"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5" action="ppaction://hlinksldjump"/>
                        </a:rPr>
                        <a:t>15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5"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6" action="ppaction://hlinksldjump"/>
                        </a:rPr>
                        <a:t>15</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6" action="ppaction://hlinksldjump"/>
                        </a:rPr>
                        <a:t>Points</a:t>
                      </a:r>
                      <a:endParaRPr kumimoji="0" lang="en-US" sz="1800" b="1" i="0" u="sng"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7" action="ppaction://hlinksldjump"/>
                        </a:rPr>
                        <a:t>15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7"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8" action="ppaction://hlinksldjump"/>
                        </a:rPr>
                        <a:t>20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8"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9" action="ppaction://hlinksldjump"/>
                        </a:rPr>
                        <a:t>20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19"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0" action="ppaction://hlinksldjump"/>
                        </a:rPr>
                        <a:t>20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0"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1" action="ppaction://hlinksldjump"/>
                        </a:rPr>
                        <a:t>20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1"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2" action="ppaction://hlinksldjump"/>
                        </a:rPr>
                        <a:t>20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2"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6763">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3" action="ppaction://hlinksldjump"/>
                        </a:rPr>
                        <a:t>25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3"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4" action="ppaction://hlinksldjump"/>
                        </a:rPr>
                        <a:t>25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4"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5" action="ppaction://hlinksldjump"/>
                        </a:rPr>
                        <a:t>25 </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5"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6" action="ppaction://hlinksldjump"/>
                        </a:rPr>
                        <a:t>25</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6"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7" action="ppaction://hlinksldjump"/>
                        </a:rPr>
                        <a:t>25</a:t>
                      </a:r>
                    </a:p>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hlinkClick r:id="rId27" action="ppaction://hlinksldjump"/>
                        </a:rPr>
                        <a:t>Points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45" name="Text Box 97"/>
          <p:cNvSpPr txBox="1">
            <a:spLocks noChangeArrowheads="1"/>
          </p:cNvSpPr>
          <p:nvPr/>
        </p:nvSpPr>
        <p:spPr bwMode="auto">
          <a:xfrm>
            <a:off x="3509963" y="6237288"/>
            <a:ext cx="2063750" cy="274637"/>
          </a:xfrm>
          <a:prstGeom prst="rect">
            <a:avLst/>
          </a:prstGeom>
          <a:noFill/>
          <a:ln w="9525">
            <a:noFill/>
            <a:miter lim="800000"/>
            <a:headEnd/>
            <a:tailEnd/>
          </a:ln>
        </p:spPr>
        <p:txBody>
          <a:bodyPr>
            <a:spAutoFit/>
          </a:bodyPr>
          <a:lstStyle/>
          <a:p>
            <a:pPr>
              <a:spcBef>
                <a:spcPct val="50000"/>
              </a:spcBef>
            </a:pPr>
            <a:r>
              <a:rPr lang="en-US" sz="1200" u="none" dirty="0">
                <a:hlinkClick r:id="rId28" action="ppaction://hlinksldjump"/>
              </a:rPr>
              <a:t>TOSS UP QUESTION</a:t>
            </a:r>
            <a:endParaRPr lang="en-US" sz="1200" u="none" dirty="0"/>
          </a:p>
        </p:txBody>
      </p:sp>
      <p:sp>
        <p:nvSpPr>
          <p:cNvPr id="4146" name="Text Box 98"/>
          <p:cNvSpPr txBox="1">
            <a:spLocks noChangeArrowheads="1"/>
          </p:cNvSpPr>
          <p:nvPr/>
        </p:nvSpPr>
        <p:spPr bwMode="auto">
          <a:xfrm>
            <a:off x="3660775" y="6583363"/>
            <a:ext cx="1371600" cy="274637"/>
          </a:xfrm>
          <a:prstGeom prst="rect">
            <a:avLst/>
          </a:prstGeom>
          <a:noFill/>
          <a:ln w="9525">
            <a:noFill/>
            <a:miter lim="800000"/>
            <a:headEnd/>
            <a:tailEnd/>
          </a:ln>
        </p:spPr>
        <p:txBody>
          <a:bodyPr>
            <a:spAutoFit/>
          </a:bodyPr>
          <a:lstStyle/>
          <a:p>
            <a:pPr algn="ctr">
              <a:spcBef>
                <a:spcPct val="50000"/>
              </a:spcBef>
            </a:pPr>
            <a:r>
              <a:rPr lang="en-US" sz="1200" u="none" dirty="0">
                <a:hlinkClick r:id="rId29" action="ppaction://hlinksldjump"/>
              </a:rPr>
              <a:t>FINAL</a:t>
            </a:r>
            <a:endParaRPr lang="en-US" sz="1200" u="none"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imes New Roman" pitchFamily="18" charset="0"/>
              </a:rPr>
              <a:t>CLIENT/LAWYER </a:t>
            </a:r>
            <a:r>
              <a:rPr lang="en-US" b="1" dirty="0">
                <a:cs typeface="Times New Roman" pitchFamily="18" charset="0"/>
              </a:rPr>
              <a:t>RELATIONS</a:t>
            </a:r>
            <a:br>
              <a:rPr lang="en-US" b="1" dirty="0">
                <a:cs typeface="Times New Roman" pitchFamily="18" charset="0"/>
              </a:rPr>
            </a:br>
            <a:r>
              <a:rPr lang="en-US" b="1" dirty="0">
                <a:cs typeface="Times New Roman" pitchFamily="18" charset="0"/>
              </a:rPr>
              <a:t>ANSWER </a:t>
            </a:r>
            <a:r>
              <a:rPr lang="en-US" b="1" dirty="0" smtClean="0">
                <a:cs typeface="Times New Roman" pitchFamily="18" charset="0"/>
              </a:rPr>
              <a:t>5 </a:t>
            </a:r>
            <a:r>
              <a:rPr lang="en-US" b="1" dirty="0">
                <a:cs typeface="Times New Roman" pitchFamily="18" charset="0"/>
              </a:rPr>
              <a:t>POINTS</a:t>
            </a:r>
            <a:endParaRPr lang="en-US" dirty="0"/>
          </a:p>
        </p:txBody>
      </p:sp>
      <p:sp>
        <p:nvSpPr>
          <p:cNvPr id="3" name="Content Placeholder 2"/>
          <p:cNvSpPr>
            <a:spLocks noGrp="1"/>
          </p:cNvSpPr>
          <p:nvPr>
            <p:ph idx="1"/>
          </p:nvPr>
        </p:nvSpPr>
        <p:spPr/>
        <p:txBody>
          <a:bodyPr/>
          <a:lstStyle/>
          <a:p>
            <a:pPr marL="0" indent="0" algn="just" fontAlgn="auto">
              <a:spcAft>
                <a:spcPts val="0"/>
              </a:spcAft>
              <a:buFont typeface="Arial" pitchFamily="34" charset="0"/>
              <a:buNone/>
              <a:defRPr/>
            </a:pPr>
            <a:endParaRPr lang="en-US" sz="2400" b="1" u="sng" dirty="0" smtClean="0"/>
          </a:p>
          <a:p>
            <a:pPr marL="0" indent="0" algn="just" fontAlgn="auto">
              <a:spcAft>
                <a:spcPts val="0"/>
              </a:spcAft>
              <a:buFont typeface="Arial" pitchFamily="34" charset="0"/>
              <a:buNone/>
              <a:defRPr/>
            </a:pPr>
            <a:r>
              <a:rPr lang="en-US" sz="2400" dirty="0" err="1" smtClean="0"/>
              <a:t>Cmt</a:t>
            </a:r>
            <a:r>
              <a:rPr lang="en-US" sz="2400" dirty="0" smtClean="0"/>
              <a:t>. 5:  Paragraph (a)(2) permits a lawyer, however, to give advice or assistance in an emergency in a matter even though the lawyer does not have the skill ordinarily required </a:t>
            </a:r>
            <a:r>
              <a:rPr lang="en-US" sz="2400" u="sng" dirty="0" smtClean="0"/>
              <a:t>if referral to or consultation with another lawyer would be impractical</a:t>
            </a:r>
            <a:r>
              <a:rPr lang="en-US" sz="2400" dirty="0" smtClean="0"/>
              <a:t> and if </a:t>
            </a:r>
            <a:r>
              <a:rPr lang="en-US" sz="2400" u="sng" dirty="0" smtClean="0"/>
              <a:t>the assistance is limited to that which is reasonably necessary in the circumstances</a:t>
            </a:r>
            <a:r>
              <a:rPr lang="en-US" sz="2400" dirty="0" smtClean="0"/>
              <a:t>.</a:t>
            </a:r>
          </a:p>
          <a:p>
            <a:pPr marL="0" indent="0" algn="just" fontAlgn="auto">
              <a:spcAft>
                <a:spcPts val="0"/>
              </a:spcAft>
              <a:buFont typeface="Arial" pitchFamily="34" charset="0"/>
              <a:buNone/>
              <a:defRPr/>
            </a:pPr>
            <a:endParaRPr lang="en-US" sz="28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20</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extLst>
      <p:ext uri="{BB962C8B-B14F-4D97-AF65-F5344CB8AC3E}">
        <p14:creationId xmlns:p14="http://schemas.microsoft.com/office/powerpoint/2010/main" val="2053107896"/>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CLIENT/LAWYER RELATIONS</a:t>
            </a:r>
            <a:br>
              <a:rPr lang="en-US" b="1" dirty="0" smtClean="0">
                <a:latin typeface="Arial" pitchFamily="34" charset="0"/>
                <a:cs typeface="Arial" pitchFamily="34" charset="0"/>
              </a:rPr>
            </a:br>
            <a:r>
              <a:rPr lang="en-US" b="1" dirty="0" smtClean="0">
                <a:latin typeface="Arial" pitchFamily="34" charset="0"/>
                <a:cs typeface="Arial" pitchFamily="34" charset="0"/>
              </a:rPr>
              <a:t> 10 POINTS </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marL="0" indent="0" algn="just" fontAlgn="auto">
              <a:spcAft>
                <a:spcPts val="0"/>
              </a:spcAft>
              <a:buNone/>
              <a:defRPr/>
            </a:pPr>
            <a:endParaRPr lang="en-US" sz="2400" dirty="0" smtClean="0"/>
          </a:p>
          <a:p>
            <a:pPr marL="0" indent="0" algn="just" fontAlgn="auto">
              <a:spcAft>
                <a:spcPts val="0"/>
              </a:spcAft>
              <a:buNone/>
              <a:defRPr/>
            </a:pPr>
            <a:r>
              <a:rPr lang="en-US" sz="2400" dirty="0" smtClean="0"/>
              <a:t>Under what circumstances may a lawyer enter into a business transaction with a client?</a:t>
            </a:r>
          </a:p>
          <a:p>
            <a:pPr marL="0" indent="0" algn="just" fontAlgn="auto">
              <a:spcBef>
                <a:spcPts val="700"/>
              </a:spcBef>
              <a:spcAft>
                <a:spcPts val="0"/>
              </a:spcAft>
              <a:buNone/>
              <a:tabLst>
                <a:tab pos="457200" algn="l"/>
              </a:tabLst>
              <a:defRPr/>
            </a:pPr>
            <a:r>
              <a:rPr lang="en-US" sz="2400" dirty="0" smtClean="0"/>
              <a:t>1.	______________.</a:t>
            </a:r>
          </a:p>
          <a:p>
            <a:pPr marL="0" indent="0" algn="just" fontAlgn="auto">
              <a:spcBef>
                <a:spcPts val="700"/>
              </a:spcBef>
              <a:spcAft>
                <a:spcPts val="0"/>
              </a:spcAft>
              <a:buNone/>
              <a:tabLst>
                <a:tab pos="457200" algn="l"/>
              </a:tabLst>
              <a:defRPr/>
            </a:pPr>
            <a:r>
              <a:rPr lang="en-US" sz="2400" dirty="0" smtClean="0"/>
              <a:t>2</a:t>
            </a:r>
            <a:r>
              <a:rPr lang="en-US" sz="2400" dirty="0"/>
              <a:t>.	</a:t>
            </a:r>
            <a:r>
              <a:rPr lang="en-US" sz="2400" dirty="0" smtClean="0"/>
              <a:t>______________.</a:t>
            </a:r>
          </a:p>
          <a:p>
            <a:pPr marL="0" indent="0" algn="just" fontAlgn="auto">
              <a:spcBef>
                <a:spcPts val="700"/>
              </a:spcBef>
              <a:spcAft>
                <a:spcPts val="0"/>
              </a:spcAft>
              <a:buNone/>
              <a:tabLst>
                <a:tab pos="457200" algn="l"/>
              </a:tabLst>
              <a:defRPr/>
            </a:pPr>
            <a:r>
              <a:rPr lang="en-US" sz="2400" dirty="0" smtClean="0"/>
              <a:t>3</a:t>
            </a:r>
            <a:r>
              <a:rPr lang="en-US" sz="2400" dirty="0"/>
              <a:t>.	</a:t>
            </a:r>
            <a:r>
              <a:rPr lang="en-US" sz="2400" dirty="0" smtClean="0"/>
              <a:t>______________.</a:t>
            </a:r>
          </a:p>
          <a:p>
            <a:pPr marL="0" indent="0" algn="just" fontAlgn="auto">
              <a:spcAft>
                <a:spcPts val="0"/>
              </a:spcAft>
              <a:buFont typeface="Arial" pitchFamily="34" charset="0"/>
              <a:buNone/>
              <a:defRPr/>
            </a:pPr>
            <a:endParaRPr lang="en-US" sz="2800" dirty="0">
              <a:latin typeface="+mj-lt"/>
              <a:cs typeface="Times New Roman" pitchFamily="18" charset="0"/>
            </a:endParaRP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21</a:t>
            </a:fld>
            <a:endParaRPr lang="en-US" dirty="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CLIENT/LAWYER RELATIONS</a:t>
            </a:r>
            <a:br>
              <a:rPr lang="en-US" b="1" dirty="0" smtClean="0"/>
            </a:br>
            <a:r>
              <a:rPr lang="en-US" b="1" dirty="0" smtClean="0"/>
              <a:t>ANSWER 10 POINTS</a:t>
            </a:r>
            <a:endParaRPr lang="en-US" b="1" dirty="0"/>
          </a:p>
        </p:txBody>
      </p:sp>
      <p:sp>
        <p:nvSpPr>
          <p:cNvPr id="3" name="Content Placeholder 2"/>
          <p:cNvSpPr>
            <a:spLocks noGrp="1"/>
          </p:cNvSpPr>
          <p:nvPr>
            <p:ph idx="1"/>
          </p:nvPr>
        </p:nvSpPr>
        <p:spPr>
          <a:xfrm>
            <a:off x="457200" y="1371600"/>
            <a:ext cx="8229600" cy="4876800"/>
          </a:xfrm>
        </p:spPr>
        <p:txBody>
          <a:bodyPr/>
          <a:lstStyle/>
          <a:p>
            <a:pPr marL="0" indent="0" fontAlgn="auto">
              <a:spcAft>
                <a:spcPts val="0"/>
              </a:spcAft>
              <a:buFont typeface="Arial" pitchFamily="34" charset="0"/>
              <a:buNone/>
              <a:defRPr/>
            </a:pPr>
            <a:endParaRPr lang="en-US" sz="3600" dirty="0" smtClean="0"/>
          </a:p>
          <a:p>
            <a:pPr marL="457200" indent="-457200" algn="just">
              <a:spcAft>
                <a:spcPts val="1000"/>
              </a:spcAft>
              <a:buAutoNum type="arabicPeriod"/>
            </a:pPr>
            <a:r>
              <a:rPr lang="en-US" sz="2000" dirty="0" smtClean="0">
                <a:effectLst>
                  <a:outerShdw blurRad="38100" dist="38100" dir="2700000" algn="tl">
                    <a:srgbClr val="000000">
                      <a:alpha val="43137"/>
                    </a:srgbClr>
                  </a:outerShdw>
                </a:effectLst>
              </a:rPr>
              <a:t>It must be established that the transaction and </a:t>
            </a:r>
            <a:r>
              <a:rPr lang="en-US" sz="2000" u="sng" dirty="0" smtClean="0">
                <a:effectLst>
                  <a:outerShdw blurRad="38100" dist="38100" dir="2700000" algn="tl">
                    <a:srgbClr val="000000">
                      <a:alpha val="43137"/>
                    </a:srgbClr>
                  </a:outerShdw>
                </a:effectLst>
              </a:rPr>
              <a:t>terms</a:t>
            </a:r>
            <a:r>
              <a:rPr lang="en-US" sz="2000" dirty="0" smtClean="0">
                <a:effectLst>
                  <a:outerShdw blurRad="38100" dist="38100" dir="2700000" algn="tl">
                    <a:srgbClr val="000000">
                      <a:alpha val="43137"/>
                    </a:srgbClr>
                  </a:outerShdw>
                </a:effectLst>
              </a:rPr>
              <a:t> on which the lawyer acquires the interest </a:t>
            </a:r>
            <a:r>
              <a:rPr lang="en-US" sz="2000" u="sng" dirty="0" smtClean="0">
                <a:effectLst>
                  <a:outerShdw blurRad="38100" dist="38100" dir="2700000" algn="tl">
                    <a:srgbClr val="000000">
                      <a:alpha val="43137"/>
                    </a:srgbClr>
                  </a:outerShdw>
                </a:effectLst>
              </a:rPr>
              <a:t>are</a:t>
            </a:r>
            <a:r>
              <a:rPr lang="en-US" sz="2000" dirty="0" smtClean="0">
                <a:effectLst>
                  <a:outerShdw blurRad="38100" dist="38100" dir="2700000" algn="tl">
                    <a:srgbClr val="000000">
                      <a:alpha val="43137"/>
                    </a:srgbClr>
                  </a:outerShdw>
                </a:effectLst>
              </a:rPr>
              <a:t> </a:t>
            </a:r>
            <a:r>
              <a:rPr lang="en-US" sz="2000" u="sng" dirty="0" smtClean="0">
                <a:effectLst>
                  <a:outerShdw blurRad="38100" dist="38100" dir="2700000" algn="tl">
                    <a:srgbClr val="000000">
                      <a:alpha val="43137"/>
                    </a:srgbClr>
                  </a:outerShdw>
                </a:effectLst>
              </a:rPr>
              <a:t>fair and reasonable to the client</a:t>
            </a:r>
            <a:r>
              <a:rPr lang="en-US" sz="2000" dirty="0" smtClean="0">
                <a:effectLst>
                  <a:outerShdw blurRad="38100" dist="38100" dir="2700000" algn="tl">
                    <a:srgbClr val="000000">
                      <a:alpha val="43137"/>
                    </a:srgbClr>
                  </a:outerShdw>
                </a:effectLst>
              </a:rPr>
              <a:t> and are </a:t>
            </a:r>
            <a:r>
              <a:rPr lang="en-US" sz="2000" u="sng" dirty="0" smtClean="0">
                <a:effectLst>
                  <a:outerShdw blurRad="38100" dist="38100" dir="2700000" algn="tl">
                    <a:srgbClr val="000000">
                      <a:alpha val="43137"/>
                    </a:srgbClr>
                  </a:outerShdw>
                </a:effectLst>
              </a:rPr>
              <a:t>fully disclosed</a:t>
            </a:r>
            <a:r>
              <a:rPr lang="en-US" sz="2000" dirty="0" smtClean="0">
                <a:effectLst>
                  <a:outerShdw blurRad="38100" dist="38100" dir="2700000" algn="tl">
                    <a:srgbClr val="000000">
                      <a:alpha val="43137"/>
                    </a:srgbClr>
                  </a:outerShdw>
                </a:effectLst>
              </a:rPr>
              <a:t> in a manner which can be reasonably understood by the client;</a:t>
            </a:r>
          </a:p>
          <a:p>
            <a:pPr marL="457200" indent="-457200" algn="just">
              <a:spcAft>
                <a:spcPts val="1000"/>
              </a:spcAft>
              <a:buAutoNum type="arabicPeriod"/>
            </a:pPr>
            <a:r>
              <a:rPr lang="en-US" sz="2000" dirty="0" smtClean="0">
                <a:effectLst>
                  <a:outerShdw blurRad="38100" dist="38100" dir="2700000" algn="tl">
                    <a:srgbClr val="000000">
                      <a:alpha val="43137"/>
                    </a:srgbClr>
                  </a:outerShdw>
                </a:effectLst>
              </a:rPr>
              <a:t>The client is given a reasonable </a:t>
            </a:r>
            <a:r>
              <a:rPr lang="en-US" sz="2000" u="sng" dirty="0" smtClean="0">
                <a:effectLst>
                  <a:outerShdw blurRad="38100" dist="38100" dir="2700000" algn="tl">
                    <a:srgbClr val="000000">
                      <a:alpha val="43137"/>
                    </a:srgbClr>
                  </a:outerShdw>
                </a:effectLst>
              </a:rPr>
              <a:t>opportunity to seek the advice of independent counsel </a:t>
            </a:r>
            <a:r>
              <a:rPr lang="en-US" sz="2000" dirty="0" smtClean="0">
                <a:effectLst>
                  <a:outerShdw blurRad="38100" dist="38100" dir="2700000" algn="tl">
                    <a:srgbClr val="000000">
                      <a:alpha val="43137"/>
                    </a:srgbClr>
                  </a:outerShdw>
                </a:effectLst>
              </a:rPr>
              <a:t>in the transaction; and</a:t>
            </a:r>
          </a:p>
          <a:p>
            <a:pPr marL="457200" indent="-457200" algn="just">
              <a:buAutoNum type="arabicPeriod"/>
            </a:pPr>
            <a:r>
              <a:rPr lang="en-US" sz="2000" dirty="0" smtClean="0">
                <a:effectLst>
                  <a:outerShdw blurRad="38100" dist="38100" dir="2700000" algn="tl">
                    <a:srgbClr val="000000">
                      <a:alpha val="43137"/>
                    </a:srgbClr>
                  </a:outerShdw>
                </a:effectLst>
              </a:rPr>
              <a:t>The client </a:t>
            </a:r>
            <a:r>
              <a:rPr lang="en-US" sz="2000" u="sng" dirty="0" smtClean="0">
                <a:effectLst>
                  <a:outerShdw blurRad="38100" dist="38100" dir="2700000" algn="tl">
                    <a:srgbClr val="000000">
                      <a:alpha val="43137"/>
                    </a:srgbClr>
                  </a:outerShdw>
                </a:effectLst>
              </a:rPr>
              <a:t>consents in writing</a:t>
            </a:r>
            <a:r>
              <a:rPr lang="en-US" sz="2000" dirty="0" smtClean="0">
                <a:effectLst>
                  <a:outerShdw blurRad="38100" dist="38100" dir="2700000" algn="tl">
                    <a:srgbClr val="000000">
                      <a:alpha val="43137"/>
                    </a:srgbClr>
                  </a:outerShdw>
                </a:effectLst>
              </a:rPr>
              <a:t> thereto.</a:t>
            </a:r>
          </a:p>
          <a:p>
            <a:pPr marL="0" indent="0" algn="just">
              <a:buNone/>
            </a:pP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Rule 1.08, Texas Disciplinary Rules of Professional Conduct.</a:t>
            </a:r>
          </a:p>
          <a:p>
            <a:pPr marL="0" indent="0" fontAlgn="auto">
              <a:spcAft>
                <a:spcPts val="0"/>
              </a:spcAft>
              <a:buFont typeface="Arial" pitchFamily="34" charset="0"/>
              <a:buNone/>
              <a:defRPr/>
            </a:pPr>
            <a:endParaRPr lang="en-US" b="1" dirty="0" smtClean="0"/>
          </a:p>
          <a:p>
            <a:pPr marL="0" indent="0" fontAlgn="auto">
              <a:spcAft>
                <a:spcPts val="0"/>
              </a:spcAft>
              <a:buFont typeface="Arial" pitchFamily="34" charset="0"/>
              <a:buNone/>
              <a:defRPr/>
            </a:pPr>
            <a:r>
              <a:rPr lang="en-US" sz="2000" b="1" dirty="0" smtClean="0"/>
              <a:t> </a:t>
            </a:r>
            <a:endParaRPr lang="en-US" dirty="0" smtClean="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22</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CLIENT/LAWYER RELATIONS</a:t>
            </a:r>
            <a:br>
              <a:rPr lang="en-US" b="1" dirty="0" smtClean="0"/>
            </a:br>
            <a:r>
              <a:rPr lang="en-US" b="1" dirty="0" smtClean="0"/>
              <a:t>15 POINTS</a:t>
            </a:r>
            <a:endParaRPr lang="en-US" b="1" dirty="0"/>
          </a:p>
        </p:txBody>
      </p:sp>
      <p:sp>
        <p:nvSpPr>
          <p:cNvPr id="3" name="Content Placeholder 2"/>
          <p:cNvSpPr>
            <a:spLocks noGrp="1"/>
          </p:cNvSpPr>
          <p:nvPr>
            <p:ph idx="1"/>
          </p:nvPr>
        </p:nvSpPr>
        <p:spPr>
          <a:xfrm>
            <a:off x="457200" y="1600200"/>
            <a:ext cx="8229600" cy="5257800"/>
          </a:xfrm>
        </p:spPr>
        <p:txBody>
          <a:bodyPr/>
          <a:lstStyle/>
          <a:p>
            <a:pPr marL="0" indent="0" algn="just">
              <a:spcBef>
                <a:spcPts val="0"/>
              </a:spcBef>
              <a:buNone/>
            </a:pPr>
            <a:endParaRPr lang="en-US" sz="1050" dirty="0" smtClean="0"/>
          </a:p>
          <a:p>
            <a:pPr marL="0" indent="0" algn="just">
              <a:buNone/>
            </a:pPr>
            <a:r>
              <a:rPr lang="en-US" sz="2000" dirty="0" smtClean="0"/>
              <a:t>Entrepreneurial Ed, a Texas lawyer, wants to provide a new service: For a fee, reviewing and providing advice concerning "self-help" forms prepared by pro se litigants in bankruptcy matters.  Entrepreneurial Ed offers this service to Wynona, a country singer ready to declare bankruptcy.  He proposes a written agreement which says no lawyer-client relationship is established and the scope of his services is only a review of, and advice concerning, the self help forms.  </a:t>
            </a:r>
          </a:p>
          <a:p>
            <a:pPr marL="0" indent="0" algn="just">
              <a:buNone/>
            </a:pPr>
            <a:endParaRPr lang="en-US" sz="2000" dirty="0" smtClean="0"/>
          </a:p>
          <a:p>
            <a:pPr marL="0" indent="0" algn="just">
              <a:buNone/>
            </a:pPr>
            <a:r>
              <a:rPr lang="en-US" sz="2000" dirty="0" smtClean="0"/>
              <a:t>May Ed (1) disavow the lawyer-client relationship and (2) limit his services?  Yes or No?</a:t>
            </a:r>
          </a:p>
          <a:p>
            <a:pPr marL="457200" indent="-457200">
              <a:buAutoNum type="arabicParenBoth"/>
            </a:pPr>
            <a:r>
              <a:rPr lang="en-US" sz="2000" dirty="0" smtClean="0"/>
              <a:t>___________; and </a:t>
            </a:r>
          </a:p>
          <a:p>
            <a:pPr marL="457200" indent="-457200">
              <a:buAutoNum type="arabicParenBoth"/>
            </a:pPr>
            <a:r>
              <a:rPr lang="en-US" sz="2000" dirty="0" smtClean="0"/>
              <a:t>___________.</a:t>
            </a:r>
          </a:p>
          <a:p>
            <a:pPr marL="0" indent="0" algn="just">
              <a:buNone/>
            </a:pPr>
            <a:endParaRPr lang="en-US" sz="2400" dirty="0" smtClean="0"/>
          </a:p>
          <a:p>
            <a:pPr marL="0" indent="0">
              <a:buNone/>
            </a:pPr>
            <a:endParaRPr lang="en-US" sz="18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23</a:t>
            </a:fld>
            <a:endParaRPr lang="en-US" dirty="0"/>
          </a:p>
        </p:txBody>
      </p:sp>
    </p:spTree>
    <p:extLst>
      <p:ext uri="{BB962C8B-B14F-4D97-AF65-F5344CB8AC3E}">
        <p14:creationId xmlns:p14="http://schemas.microsoft.com/office/powerpoint/2010/main" val="3166232895"/>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CLIENT/LAWYER RELATIONS</a:t>
            </a:r>
            <a:br>
              <a:rPr lang="en-US" b="1" dirty="0" smtClean="0"/>
            </a:br>
            <a:r>
              <a:rPr lang="en-US" b="1" dirty="0" smtClean="0"/>
              <a:t>ANSWER 15 POINTS</a:t>
            </a:r>
            <a:endParaRPr lang="en-US" b="1" dirty="0"/>
          </a:p>
        </p:txBody>
      </p:sp>
      <p:sp>
        <p:nvSpPr>
          <p:cNvPr id="3" name="Content Placeholder 2"/>
          <p:cNvSpPr>
            <a:spLocks noGrp="1"/>
          </p:cNvSpPr>
          <p:nvPr>
            <p:ph idx="1"/>
          </p:nvPr>
        </p:nvSpPr>
        <p:spPr>
          <a:xfrm>
            <a:off x="457200" y="1676400"/>
            <a:ext cx="8229600" cy="5029200"/>
          </a:xfrm>
        </p:spPr>
        <p:txBody>
          <a:bodyPr/>
          <a:lstStyle/>
          <a:p>
            <a:pPr marL="457200" indent="-457200" algn="just">
              <a:buNone/>
            </a:pPr>
            <a:r>
              <a:rPr lang="en-US" sz="1800" dirty="0" smtClean="0"/>
              <a:t>1.	No. Ed cannot condition his advice upon Wynona disavowing the      lawyer/client relationship.</a:t>
            </a:r>
          </a:p>
          <a:p>
            <a:pPr marL="914400" lvl="1" indent="-514350" algn="just">
              <a:buNone/>
            </a:pPr>
            <a:r>
              <a:rPr lang="en-US" sz="1800" dirty="0" smtClean="0"/>
              <a:t>	A lawyer is not permitted to advise, for a fee, a pro se litigant in a divorce or related family law matter concerning "self-help" forms prepared by the litigant if such services by the lawyer are conditioned on the litigant’s signed agreement that that no lawyer-client relationship exists between the lawyer and the litigant. </a:t>
            </a:r>
            <a:endParaRPr lang="en-US" sz="1800" u="sng" dirty="0" smtClean="0"/>
          </a:p>
          <a:p>
            <a:pPr marL="514350" indent="-514350" algn="just">
              <a:buNone/>
            </a:pPr>
            <a:endParaRPr lang="en-US" sz="1800" dirty="0" smtClean="0"/>
          </a:p>
          <a:p>
            <a:pPr marL="514350" indent="-514350" algn="just">
              <a:buNone/>
            </a:pPr>
            <a:r>
              <a:rPr lang="en-US" sz="1800" dirty="0" smtClean="0"/>
              <a:t>2.	Yes.  Ed may limit his representation.  </a:t>
            </a:r>
          </a:p>
          <a:p>
            <a:pPr marL="914400" lvl="1" indent="-514350" algn="just">
              <a:buNone/>
            </a:pPr>
            <a:r>
              <a:rPr lang="en-US" sz="1800" dirty="0" smtClean="0"/>
              <a:t>	A lawyer is permitted to limit by agreement the scope of his services in such cases to advice concerning the "self-help" forms. </a:t>
            </a:r>
          </a:p>
          <a:p>
            <a:pPr marL="400050" lvl="1" indent="0">
              <a:buNone/>
            </a:pPr>
            <a:endParaRPr lang="en-US" sz="1800" dirty="0" smtClean="0"/>
          </a:p>
          <a:p>
            <a:pPr marL="400050" lvl="1" indent="0">
              <a:buNone/>
            </a:pPr>
            <a:r>
              <a:rPr lang="en-US" sz="1800" dirty="0" smtClean="0"/>
              <a:t>See Texas Ethics Opinion 635.</a:t>
            </a:r>
            <a:endParaRPr lang="en-US" sz="18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24</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extLst>
      <p:ext uri="{BB962C8B-B14F-4D97-AF65-F5344CB8AC3E}">
        <p14:creationId xmlns:p14="http://schemas.microsoft.com/office/powerpoint/2010/main" val="96664626"/>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CLIENT/LAWYER RELATIONS</a:t>
            </a:r>
            <a:br>
              <a:rPr lang="en-US" b="1" dirty="0" smtClean="0">
                <a:latin typeface="Arial" pitchFamily="34" charset="0"/>
                <a:cs typeface="Arial" pitchFamily="34" charset="0"/>
              </a:rPr>
            </a:br>
            <a:r>
              <a:rPr lang="en-US" b="1" dirty="0" smtClean="0">
                <a:latin typeface="Arial" pitchFamily="34" charset="0"/>
                <a:cs typeface="Arial" pitchFamily="34" charset="0"/>
              </a:rPr>
              <a:t> 20 POINTS</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752600"/>
            <a:ext cx="8397860" cy="4724400"/>
          </a:xfrm>
        </p:spPr>
        <p:txBody>
          <a:bodyPr/>
          <a:lstStyle/>
          <a:p>
            <a:pPr marL="0" indent="0" algn="just">
              <a:buNone/>
            </a:pPr>
            <a:r>
              <a:rPr lang="en-US" sz="2400" dirty="0" smtClean="0">
                <a:cs typeface="Times New Roman" pitchFamily="18" charset="0"/>
              </a:rPr>
              <a:t>Attorney Knows Best and Stubborn Client disagree over whether Stubborn Client should accept a settlement offer.  Attorney Knows Best explains that in her experienced legal opinion, the offer of settlement is better than anything Client will get at trial and strongly recommends that Stubborn Client accept the settlement.  Trial is in two weeks and Stubborn Client says, “Roll the dice, I don’t care.”  </a:t>
            </a:r>
          </a:p>
          <a:p>
            <a:pPr algn="just">
              <a:spcBef>
                <a:spcPts val="0"/>
              </a:spcBef>
              <a:spcAft>
                <a:spcPts val="600"/>
              </a:spcAft>
              <a:buNone/>
            </a:pPr>
            <a:r>
              <a:rPr lang="en-US" sz="2400" dirty="0" smtClean="0">
                <a:cs typeface="Times New Roman" pitchFamily="18" charset="0"/>
              </a:rPr>
              <a:t>	</a:t>
            </a:r>
            <a:endParaRPr lang="en-US" sz="1100" dirty="0" smtClean="0">
              <a:cs typeface="Times New Roman" pitchFamily="18" charset="0"/>
            </a:endParaRPr>
          </a:p>
          <a:p>
            <a:pPr marL="0" indent="0" algn="just">
              <a:spcAft>
                <a:spcPts val="600"/>
              </a:spcAft>
              <a:buNone/>
            </a:pPr>
            <a:r>
              <a:rPr lang="en-US" sz="2400" dirty="0" smtClean="0">
                <a:cs typeface="Times New Roman" pitchFamily="18" charset="0"/>
              </a:rPr>
              <a:t>What are Attorney Knows Best’s options?</a:t>
            </a:r>
          </a:p>
          <a:p>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25</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extLst>
      <p:ext uri="{BB962C8B-B14F-4D97-AF65-F5344CB8AC3E}">
        <p14:creationId xmlns:p14="http://schemas.microsoft.com/office/powerpoint/2010/main" val="3707236701"/>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itchFamily="34" charset="0"/>
                <a:cs typeface="Arial" pitchFamily="34" charset="0"/>
              </a:rPr>
              <a:t>CLIENT/LAWYER RELATIONS</a:t>
            </a:r>
            <a:br>
              <a:rPr lang="en-US" b="1" dirty="0" smtClean="0">
                <a:latin typeface="Arial" pitchFamily="34" charset="0"/>
                <a:cs typeface="Arial" pitchFamily="34" charset="0"/>
              </a:rPr>
            </a:br>
            <a:r>
              <a:rPr lang="en-US" b="1" dirty="0" smtClean="0">
                <a:latin typeface="Arial" pitchFamily="34" charset="0"/>
                <a:cs typeface="Arial" pitchFamily="34" charset="0"/>
              </a:rPr>
              <a:t> 20 POINTS</a:t>
            </a:r>
            <a:endParaRPr lang="en-US" dirty="0">
              <a:latin typeface="Arial" pitchFamily="34" charset="0"/>
              <a:cs typeface="Arial" pitchFamily="34" charset="0"/>
            </a:endParaRPr>
          </a:p>
        </p:txBody>
      </p:sp>
      <p:sp>
        <p:nvSpPr>
          <p:cNvPr id="3" name="Content Placeholder 2"/>
          <p:cNvSpPr>
            <a:spLocks noGrp="1"/>
          </p:cNvSpPr>
          <p:nvPr>
            <p:ph idx="1"/>
          </p:nvPr>
        </p:nvSpPr>
        <p:spPr>
          <a:xfrm>
            <a:off x="381000" y="1524000"/>
            <a:ext cx="8229600" cy="5334000"/>
          </a:xfrm>
        </p:spPr>
        <p:txBody>
          <a:bodyPr/>
          <a:lstStyle/>
          <a:p>
            <a:pPr marL="0" indent="0" algn="just">
              <a:buNone/>
            </a:pPr>
            <a:r>
              <a:rPr lang="en-US" sz="2400" b="1" dirty="0" smtClean="0">
                <a:cs typeface="Times New Roman" pitchFamily="18" charset="0"/>
              </a:rPr>
              <a:t>Multiple Choice:</a:t>
            </a:r>
          </a:p>
          <a:p>
            <a:pPr marL="457200" indent="-457200" algn="just">
              <a:buSzPct val="75000"/>
              <a:buFont typeface="+mj-lt"/>
              <a:buAutoNum type="alphaUcPeriod"/>
            </a:pPr>
            <a:r>
              <a:rPr lang="en-US" sz="2400" dirty="0" smtClean="0">
                <a:cs typeface="Times New Roman" pitchFamily="18" charset="0"/>
              </a:rPr>
              <a:t>Abide by a client’s decision concerning whether to accept an offer of settlement. </a:t>
            </a:r>
          </a:p>
          <a:p>
            <a:pPr marL="457200" indent="-457200" algn="just">
              <a:buSzPct val="75000"/>
              <a:buFont typeface="+mj-lt"/>
              <a:buAutoNum type="alphaUcPeriod"/>
            </a:pPr>
            <a:r>
              <a:rPr lang="en-US" sz="2400" dirty="0" smtClean="0">
                <a:cs typeface="Times New Roman" pitchFamily="18" charset="0"/>
              </a:rPr>
              <a:t>Seek to withdraw because the client is insisting upon pursuing an objective that the lawyer considers repugnant or imprudent or with which the lawyer has fundamental disagreement.</a:t>
            </a:r>
          </a:p>
          <a:p>
            <a:pPr marL="457200" indent="-457200" algn="just">
              <a:buSzPct val="75000"/>
              <a:buFont typeface="+mj-lt"/>
              <a:buAutoNum type="alphaUcPeriod"/>
            </a:pPr>
            <a:r>
              <a:rPr lang="en-US" sz="2400" dirty="0" smtClean="0">
                <a:cs typeface="Times New Roman" pitchFamily="18" charset="0"/>
              </a:rPr>
              <a:t>Seek to withdraw because the representation will result in an unreasonable financial burden on the lawyer or has been rendered unreasonably difficult by the client.</a:t>
            </a:r>
          </a:p>
          <a:p>
            <a:pPr marL="457200" indent="-457200" algn="just">
              <a:buSzPct val="75000"/>
              <a:buFont typeface="+mj-lt"/>
              <a:buAutoNum type="alphaUcPeriod"/>
            </a:pPr>
            <a:r>
              <a:rPr lang="en-US" sz="2400" dirty="0" smtClean="0">
                <a:cs typeface="Times New Roman" pitchFamily="18" charset="0"/>
              </a:rPr>
              <a:t>All of the above.      </a:t>
            </a:r>
          </a:p>
          <a:p>
            <a:pPr marL="457200" indent="-457200" algn="just">
              <a:buSzPct val="100000"/>
              <a:buNone/>
            </a:pPr>
            <a:r>
              <a:rPr lang="en-US" sz="2400" dirty="0" smtClean="0">
                <a:cs typeface="Times New Roman" pitchFamily="18" charset="0"/>
              </a:rPr>
              <a:t>					</a:t>
            </a:r>
            <a:endParaRPr lang="en-US" sz="2400" dirty="0">
              <a:cs typeface="Times New Roman" pitchFamily="18" charset="0"/>
            </a:endParaRP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26</a:t>
            </a:fld>
            <a:endParaRPr lang="en-US" dirty="0"/>
          </a:p>
        </p:txBody>
      </p:sp>
    </p:spTree>
    <p:extLst>
      <p:ext uri="{BB962C8B-B14F-4D97-AF65-F5344CB8AC3E}">
        <p14:creationId xmlns:p14="http://schemas.microsoft.com/office/powerpoint/2010/main" val="2245153847"/>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85077"/>
          </a:xfrm>
        </p:spPr>
        <p:txBody>
          <a:bodyPr/>
          <a:lstStyle/>
          <a:p>
            <a:r>
              <a:rPr lang="en-US" b="1" dirty="0" smtClean="0">
                <a:latin typeface="Arial" pitchFamily="34" charset="0"/>
                <a:cs typeface="Arial" pitchFamily="34" charset="0"/>
              </a:rPr>
              <a:t>CLIENT/LAWYER RELATIONS ANSWER 20 POINTS</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p:spPr>
        <p:txBody>
          <a:bodyPr/>
          <a:lstStyle/>
          <a:p>
            <a:endParaRPr lang="en-US" sz="1600" u="sng" dirty="0" smtClean="0">
              <a:latin typeface="Times New Roman" pitchFamily="18" charset="0"/>
              <a:cs typeface="Times New Roman" pitchFamily="18" charset="0"/>
            </a:endParaRPr>
          </a:p>
          <a:p>
            <a:pPr>
              <a:spcAft>
                <a:spcPts val="800"/>
              </a:spcAft>
              <a:buNone/>
            </a:pPr>
            <a:r>
              <a:rPr lang="en-US" b="1" dirty="0" smtClean="0"/>
              <a:t>Answer: </a:t>
            </a:r>
            <a:r>
              <a:rPr lang="en-US" b="1" dirty="0" smtClean="0">
                <a:cs typeface="Times New Roman" pitchFamily="18" charset="0"/>
              </a:rPr>
              <a:t>D. All of the above.</a:t>
            </a:r>
          </a:p>
          <a:p>
            <a:pPr marL="0" indent="0" algn="just">
              <a:buNone/>
            </a:pPr>
            <a:r>
              <a:rPr lang="en-US" sz="2400" dirty="0" smtClean="0">
                <a:cs typeface="Times New Roman" pitchFamily="18" charset="0"/>
              </a:rPr>
              <a:t>Rule 1.02, Scope and Objectives of Representation</a:t>
            </a:r>
          </a:p>
          <a:p>
            <a:pPr marL="0" indent="0" algn="just">
              <a:spcBef>
                <a:spcPts val="0"/>
              </a:spcBef>
              <a:buNone/>
            </a:pPr>
            <a:endParaRPr lang="en-US" sz="1000" dirty="0" smtClean="0">
              <a:cs typeface="Times New Roman" pitchFamily="18" charset="0"/>
            </a:endParaRPr>
          </a:p>
          <a:p>
            <a:pPr marL="1147763" indent="-1147763" algn="just">
              <a:buNone/>
              <a:tabLst>
                <a:tab pos="457200" algn="l"/>
                <a:tab pos="1147763" algn="l"/>
              </a:tabLst>
            </a:pPr>
            <a:r>
              <a:rPr lang="en-US" sz="2400" dirty="0">
                <a:cs typeface="Times New Roman" pitchFamily="18" charset="0"/>
              </a:rPr>
              <a:t>	</a:t>
            </a:r>
            <a:r>
              <a:rPr lang="en-US" sz="2400" dirty="0" smtClean="0">
                <a:cs typeface="Times New Roman" pitchFamily="18" charset="0"/>
              </a:rPr>
              <a:t>(a)	Subject to paragraphs (b), (c), (d), and (e), (f), and (g), a lawyer shall abide by a client’s decisions:</a:t>
            </a:r>
          </a:p>
          <a:p>
            <a:pPr marL="1828800" indent="-1828800" algn="just">
              <a:buNone/>
              <a:tabLst>
                <a:tab pos="1147763" algn="l"/>
                <a:tab pos="1828800" algn="l"/>
              </a:tabLst>
            </a:pPr>
            <a:r>
              <a:rPr lang="en-US" sz="2400" dirty="0" smtClean="0">
                <a:cs typeface="Times New Roman" pitchFamily="18" charset="0"/>
              </a:rPr>
              <a:t>	(2) whether to accept an offer of settlement or a matter, except as otherwise authorized by law.</a:t>
            </a:r>
          </a:p>
          <a:p>
            <a:pPr>
              <a:buNone/>
            </a:pPr>
            <a:endParaRPr lang="en-US" sz="2400" dirty="0" smtClean="0">
              <a:cs typeface="Times New Roman" pitchFamily="18" charset="0"/>
            </a:endParaRPr>
          </a:p>
          <a:p>
            <a:pPr>
              <a:buNone/>
            </a:pPr>
            <a:r>
              <a:rPr lang="en-US" dirty="0" smtClean="0"/>
              <a:t>							</a:t>
            </a:r>
          </a:p>
          <a:p>
            <a:pPr>
              <a:buNone/>
            </a:pPr>
            <a:r>
              <a:rPr lang="en-US" sz="1800" i="1" dirty="0" smtClean="0"/>
              <a:t>						</a:t>
            </a:r>
            <a:endParaRPr lang="en-US" sz="1800" b="1" i="1" dirty="0" smtClean="0"/>
          </a:p>
          <a:p>
            <a:pPr>
              <a:buNone/>
            </a:pPr>
            <a:endParaRPr lang="en-US" sz="18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27</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
        <p:nvSpPr>
          <p:cNvPr id="6" name="TextBox 5"/>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extLst>
      <p:ext uri="{BB962C8B-B14F-4D97-AF65-F5344CB8AC3E}">
        <p14:creationId xmlns:p14="http://schemas.microsoft.com/office/powerpoint/2010/main" val="3601652769"/>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CLIENT/LAWYER RELATIONS</a:t>
            </a:r>
            <a:br>
              <a:rPr lang="en-US" b="1" dirty="0" smtClean="0"/>
            </a:br>
            <a:r>
              <a:rPr lang="en-US" b="1" dirty="0" smtClean="0"/>
              <a:t>ANSWER 20 POINTS</a:t>
            </a:r>
            <a:endParaRPr lang="en-US" b="1" dirty="0"/>
          </a:p>
        </p:txBody>
      </p:sp>
      <p:sp>
        <p:nvSpPr>
          <p:cNvPr id="3" name="Content Placeholder 2"/>
          <p:cNvSpPr>
            <a:spLocks noGrp="1"/>
          </p:cNvSpPr>
          <p:nvPr>
            <p:ph idx="1"/>
          </p:nvPr>
        </p:nvSpPr>
        <p:spPr>
          <a:xfrm>
            <a:off x="457200" y="1905000"/>
            <a:ext cx="8229600" cy="4724400"/>
          </a:xfrm>
        </p:spPr>
        <p:txBody>
          <a:bodyPr/>
          <a:lstStyle/>
          <a:p>
            <a:pPr marL="533400" indent="-533400" algn="just">
              <a:buNone/>
            </a:pPr>
            <a:r>
              <a:rPr lang="en-US" sz="2400" dirty="0" smtClean="0"/>
              <a:t>Withdrawal is allowed if:</a:t>
            </a:r>
          </a:p>
          <a:p>
            <a:pPr marL="533400" indent="-533400" algn="just">
              <a:spcAft>
                <a:spcPts val="600"/>
              </a:spcAft>
              <a:buNone/>
            </a:pPr>
            <a:r>
              <a:rPr lang="en-US" sz="2400" dirty="0" smtClean="0"/>
              <a:t>	The client insists upon pursuing an objective that the lawyer considers repugnant or imprudent or with which the lawyer has fundamental disagreement;  or </a:t>
            </a:r>
          </a:p>
          <a:p>
            <a:pPr marL="533400" indent="-533400" algn="just">
              <a:buNone/>
            </a:pPr>
            <a:r>
              <a:rPr lang="en-US" sz="2400" dirty="0" smtClean="0"/>
              <a:t>	The representation will result in an unreasonable financial burden on the lawyer or has been rendered unreasonably difficult by the client </a:t>
            </a:r>
          </a:p>
          <a:p>
            <a:pPr marL="533400" indent="-533400" algn="just">
              <a:buNone/>
            </a:pPr>
            <a:endParaRPr lang="en-US" sz="1800" b="1" dirty="0" smtClean="0"/>
          </a:p>
          <a:p>
            <a:pPr marL="533400" indent="-533400" algn="just">
              <a:buNone/>
            </a:pPr>
            <a:endParaRPr lang="en-US" sz="1800" b="1" dirty="0" smtClean="0"/>
          </a:p>
          <a:p>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28</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extLst>
      <p:ext uri="{BB962C8B-B14F-4D97-AF65-F5344CB8AC3E}">
        <p14:creationId xmlns:p14="http://schemas.microsoft.com/office/powerpoint/2010/main" val="2395734700"/>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241929EC-D8BF-4727-9EC2-568DB83BBD43}" type="slidenum">
              <a:rPr lang="en-US"/>
              <a:pPr/>
              <a:t>29</a:t>
            </a:fld>
            <a:endParaRPr lang="en-US" dirty="0"/>
          </a:p>
        </p:txBody>
      </p:sp>
      <p:sp>
        <p:nvSpPr>
          <p:cNvPr id="539650" name="Rectangle 2"/>
          <p:cNvSpPr>
            <a:spLocks noGrp="1" noChangeArrowheads="1"/>
          </p:cNvSpPr>
          <p:nvPr>
            <p:ph type="title"/>
          </p:nvPr>
        </p:nvSpPr>
        <p:spPr/>
        <p:txBody>
          <a:bodyPr/>
          <a:lstStyle/>
          <a:p>
            <a:r>
              <a:rPr lang="en-US" b="1" dirty="0" smtClean="0">
                <a:solidFill>
                  <a:schemeClr val="tx1"/>
                </a:solidFill>
              </a:rPr>
              <a:t>CLIENT/LAWYER RELATIONS</a:t>
            </a:r>
            <a:r>
              <a:rPr lang="en-US" b="1" dirty="0">
                <a:solidFill>
                  <a:schemeClr val="tx1"/>
                </a:solidFill>
              </a:rPr>
              <a:t/>
            </a:r>
            <a:br>
              <a:rPr lang="en-US" b="1" dirty="0">
                <a:solidFill>
                  <a:schemeClr val="tx1"/>
                </a:solidFill>
              </a:rPr>
            </a:br>
            <a:r>
              <a:rPr lang="en-US" b="1" dirty="0" smtClean="0">
                <a:solidFill>
                  <a:schemeClr val="tx1"/>
                </a:solidFill>
              </a:rPr>
              <a:t>ANSWER 20 POINTS</a:t>
            </a:r>
            <a:endParaRPr lang="en-US" b="1" dirty="0">
              <a:solidFill>
                <a:schemeClr val="tx1"/>
              </a:solidFill>
            </a:endParaRPr>
          </a:p>
        </p:txBody>
      </p:sp>
      <p:sp>
        <p:nvSpPr>
          <p:cNvPr id="539651" name="Rectangle 3"/>
          <p:cNvSpPr>
            <a:spLocks noGrp="1" noChangeArrowheads="1"/>
          </p:cNvSpPr>
          <p:nvPr>
            <p:ph type="body" idx="1"/>
          </p:nvPr>
        </p:nvSpPr>
        <p:spPr>
          <a:xfrm>
            <a:off x="457200" y="1758950"/>
            <a:ext cx="8347075" cy="5099050"/>
          </a:xfrm>
        </p:spPr>
        <p:txBody>
          <a:bodyPr/>
          <a:lstStyle/>
          <a:p>
            <a:pPr algn="just">
              <a:lnSpc>
                <a:spcPct val="80000"/>
              </a:lnSpc>
              <a:spcAft>
                <a:spcPts val="600"/>
              </a:spcAft>
              <a:buFont typeface="Wingdings" pitchFamily="2" charset="2"/>
              <a:buNone/>
            </a:pPr>
            <a:r>
              <a:rPr lang="en-US" sz="2400" dirty="0"/>
              <a:t>Rule </a:t>
            </a:r>
            <a:r>
              <a:rPr lang="en-US" sz="2400" dirty="0" smtClean="0"/>
              <a:t>1.15, </a:t>
            </a:r>
            <a:r>
              <a:rPr lang="en-US" sz="2400" dirty="0"/>
              <a:t>Declining or Terminating Representation </a:t>
            </a:r>
          </a:p>
          <a:p>
            <a:pPr marL="0" indent="0" algn="just">
              <a:lnSpc>
                <a:spcPct val="80000"/>
              </a:lnSpc>
              <a:buFont typeface="Wingdings" pitchFamily="2" charset="2"/>
              <a:buNone/>
            </a:pPr>
            <a:r>
              <a:rPr lang="en-US" sz="2400" dirty="0" smtClean="0"/>
              <a:t>(b)	Except </a:t>
            </a:r>
            <a:r>
              <a:rPr lang="en-US" sz="2400" dirty="0"/>
              <a:t>as required by paragraph (a), a lawyer </a:t>
            </a:r>
            <a:r>
              <a:rPr lang="en-US" sz="2400" dirty="0" smtClean="0"/>
              <a:t>shall not </a:t>
            </a:r>
            <a:r>
              <a:rPr lang="en-US" sz="2400" dirty="0"/>
              <a:t>withdraw from representing a client </a:t>
            </a:r>
            <a:r>
              <a:rPr lang="en-US" sz="2400" dirty="0" smtClean="0"/>
              <a:t>unless</a:t>
            </a:r>
            <a:r>
              <a:rPr lang="en-US" sz="2400" dirty="0"/>
              <a:t>: </a:t>
            </a:r>
          </a:p>
          <a:p>
            <a:pPr marL="968375" indent="-968375" algn="just">
              <a:lnSpc>
                <a:spcPct val="80000"/>
              </a:lnSpc>
              <a:spcAft>
                <a:spcPts val="600"/>
              </a:spcAft>
              <a:buFont typeface="Wingdings" pitchFamily="2" charset="2"/>
              <a:buNone/>
              <a:tabLst>
                <a:tab pos="914400" algn="l"/>
                <a:tab pos="1371600" algn="l"/>
              </a:tabLst>
            </a:pPr>
            <a:r>
              <a:rPr lang="en-US" sz="2400" dirty="0"/>
              <a:t>   </a:t>
            </a:r>
            <a:r>
              <a:rPr lang="en-US" sz="2400" dirty="0" smtClean="0"/>
              <a:t>	(1)	withdrawal </a:t>
            </a:r>
            <a:r>
              <a:rPr lang="en-US" sz="2400" dirty="0"/>
              <a:t>can be accomplished </a:t>
            </a:r>
            <a:r>
              <a:rPr lang="en-US" sz="2400" dirty="0" smtClean="0"/>
              <a:t>without material adverse </a:t>
            </a:r>
            <a:r>
              <a:rPr lang="en-US" sz="2400" dirty="0"/>
              <a:t>effect on the interests of the </a:t>
            </a:r>
            <a:r>
              <a:rPr lang="en-US" sz="2400" dirty="0" smtClean="0"/>
              <a:t>client</a:t>
            </a:r>
            <a:r>
              <a:rPr lang="en-US" sz="2400" dirty="0"/>
              <a:t>;</a:t>
            </a:r>
          </a:p>
          <a:p>
            <a:pPr algn="just">
              <a:lnSpc>
                <a:spcPct val="80000"/>
              </a:lnSpc>
              <a:spcAft>
                <a:spcPts val="600"/>
              </a:spcAft>
              <a:buFont typeface="Wingdings" pitchFamily="2" charset="2"/>
              <a:buNone/>
              <a:tabLst>
                <a:tab pos="914400" algn="l"/>
              </a:tabLst>
            </a:pPr>
            <a:r>
              <a:rPr lang="en-US" sz="2400" dirty="0"/>
              <a:t>  </a:t>
            </a:r>
            <a:r>
              <a:rPr lang="en-US" sz="2400" dirty="0" smtClean="0"/>
              <a:t>		(2)	the client </a:t>
            </a:r>
            <a:r>
              <a:rPr lang="en-US" sz="2400" dirty="0"/>
              <a:t>persists in a course of action </a:t>
            </a:r>
            <a:r>
              <a:rPr lang="en-US" sz="2400" dirty="0" smtClean="0"/>
              <a:t>	involving the </a:t>
            </a:r>
            <a:r>
              <a:rPr lang="en-US" sz="2400" dirty="0"/>
              <a:t>lawyer's services that the lawyer </a:t>
            </a:r>
            <a:r>
              <a:rPr lang="en-US" sz="2400" dirty="0" smtClean="0"/>
              <a:t>	reasonably believes </a:t>
            </a:r>
            <a:r>
              <a:rPr lang="en-US" sz="2400" dirty="0"/>
              <a:t>may be criminal or </a:t>
            </a:r>
            <a:r>
              <a:rPr lang="en-US" sz="2400" dirty="0" smtClean="0"/>
              <a:t>	fraudulent</a:t>
            </a:r>
            <a:r>
              <a:rPr lang="en-US" sz="2400" dirty="0"/>
              <a:t>; </a:t>
            </a:r>
          </a:p>
          <a:p>
            <a:pPr marL="914400" indent="-914400" algn="just">
              <a:lnSpc>
                <a:spcPct val="80000"/>
              </a:lnSpc>
              <a:buFont typeface="Wingdings" pitchFamily="2" charset="2"/>
              <a:buNone/>
              <a:tabLst>
                <a:tab pos="914400" algn="l"/>
              </a:tabLst>
            </a:pPr>
            <a:r>
              <a:rPr lang="en-US" sz="2400" dirty="0"/>
              <a:t>  </a:t>
            </a:r>
            <a:r>
              <a:rPr lang="en-US" sz="2400" dirty="0" smtClean="0"/>
              <a:t>	(3)	the </a:t>
            </a:r>
            <a:r>
              <a:rPr lang="en-US" sz="2400" dirty="0"/>
              <a:t>client has used the lawyer's services to </a:t>
            </a:r>
            <a:r>
              <a:rPr lang="en-US" sz="2400" dirty="0" smtClean="0"/>
              <a:t>perpetrate </a:t>
            </a:r>
            <a:r>
              <a:rPr lang="en-US" sz="2400" dirty="0"/>
              <a:t>a crime or fraud; </a:t>
            </a:r>
          </a:p>
          <a:p>
            <a:pPr>
              <a:lnSpc>
                <a:spcPct val="80000"/>
              </a:lnSpc>
              <a:buFont typeface="Wingdings" pitchFamily="2" charset="2"/>
              <a:buNone/>
            </a:pPr>
            <a:endParaRPr lang="en-US" sz="2400" b="1" dirty="0"/>
          </a:p>
          <a:p>
            <a:pPr>
              <a:lnSpc>
                <a:spcPct val="80000"/>
              </a:lnSpc>
              <a:buFont typeface="Wingdings" pitchFamily="2" charset="2"/>
              <a:buNone/>
            </a:pPr>
            <a:r>
              <a:rPr lang="en-US" sz="2400" b="1" dirty="0"/>
              <a:t>   </a:t>
            </a:r>
          </a:p>
        </p:txBody>
      </p:sp>
      <p:sp>
        <p:nvSpPr>
          <p:cNvPr id="539652" name="AutoShape 4">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a:effectLst/>
        </p:spPr>
        <p:txBody>
          <a:bodyPr wrap="none" anchor="ctr"/>
          <a:lstStyle/>
          <a:p>
            <a:pPr algn="ctr"/>
            <a:endParaRPr lang="en-US" dirty="0"/>
          </a:p>
        </p:txBody>
      </p:sp>
    </p:spTree>
    <p:extLst>
      <p:ext uri="{BB962C8B-B14F-4D97-AF65-F5344CB8AC3E}">
        <p14:creationId xmlns:p14="http://schemas.microsoft.com/office/powerpoint/2010/main" val="913379037"/>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1"/>
          <p:cNvSpPr>
            <a:spLocks noGrp="1" noChangeArrowheads="1"/>
          </p:cNvSpPr>
          <p:nvPr>
            <p:ph type="dt" sz="quarter" idx="10"/>
          </p:nvPr>
        </p:nvSpPr>
        <p:spPr/>
        <p:txBody>
          <a:bodyPr/>
          <a:lstStyle/>
          <a:p>
            <a:pPr>
              <a:defRPr/>
            </a:pPr>
            <a:fld id="{C27229FB-3E29-4D65-9B89-4877EE302DE3}" type="slidenum">
              <a:rPr lang="en-US"/>
              <a:pPr>
                <a:defRPr/>
              </a:pPr>
              <a:t>3</a:t>
            </a:fld>
            <a:endParaRPr lang="en-US" dirty="0"/>
          </a:p>
        </p:txBody>
      </p:sp>
      <p:sp>
        <p:nvSpPr>
          <p:cNvPr id="203778" name="Rectangle 1026"/>
          <p:cNvSpPr>
            <a:spLocks noGrp="1" noChangeArrowheads="1"/>
          </p:cNvSpPr>
          <p:nvPr>
            <p:ph type="ctrTitle"/>
          </p:nvPr>
        </p:nvSpPr>
        <p:spPr>
          <a:xfrm>
            <a:off x="685800" y="914400"/>
            <a:ext cx="7772400" cy="2590800"/>
          </a:xfrm>
        </p:spPr>
        <p:txBody>
          <a:bodyPr/>
          <a:lstStyle/>
          <a:p>
            <a:pPr eaLnBrk="1" hangingPunct="1">
              <a:defRPr/>
            </a:pPr>
            <a:r>
              <a:rPr lang="en-US" b="1" dirty="0" smtClean="0"/>
              <a:t/>
            </a:r>
            <a:br>
              <a:rPr lang="en-US" b="1" dirty="0" smtClean="0"/>
            </a:br>
            <a:r>
              <a:rPr lang="en-US" b="1" dirty="0"/>
              <a:t/>
            </a:r>
            <a:br>
              <a:rPr lang="en-US" b="1" dirty="0"/>
            </a:br>
            <a:r>
              <a:rPr lang="en-US" b="1" dirty="0" smtClean="0"/>
              <a:t>COURTHOUSE ETHICS</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DDA4DA5E-58C6-4746-A9DA-C314B0B71659}" type="slidenum">
              <a:rPr lang="en-US"/>
              <a:pPr>
                <a:defRPr/>
              </a:pPr>
              <a:t>30</a:t>
            </a:fld>
            <a:endParaRPr lang="en-US" dirty="0"/>
          </a:p>
        </p:txBody>
      </p:sp>
      <p:sp>
        <p:nvSpPr>
          <p:cNvPr id="210946" name="Rectangle 1026"/>
          <p:cNvSpPr>
            <a:spLocks noGrp="1" noChangeArrowheads="1"/>
          </p:cNvSpPr>
          <p:nvPr>
            <p:ph type="title"/>
          </p:nvPr>
        </p:nvSpPr>
        <p:spPr>
          <a:xfrm>
            <a:off x="473075" y="241300"/>
            <a:ext cx="8229600" cy="1587500"/>
          </a:xfrm>
        </p:spPr>
        <p:txBody>
          <a:bodyPr/>
          <a:lstStyle/>
          <a:p>
            <a:pPr eaLnBrk="1" hangingPunct="1">
              <a:defRPr/>
            </a:pPr>
            <a:r>
              <a:rPr lang="en-US" b="1" dirty="0" smtClean="0"/>
              <a:t>CLIENT/LAWYER RELATIONS</a:t>
            </a:r>
            <a:br>
              <a:rPr lang="en-US" b="1" dirty="0" smtClean="0"/>
            </a:br>
            <a:r>
              <a:rPr lang="en-US" b="1" dirty="0" smtClean="0"/>
              <a:t> 25 POINTS</a:t>
            </a:r>
          </a:p>
        </p:txBody>
      </p:sp>
      <p:sp>
        <p:nvSpPr>
          <p:cNvPr id="210954" name="Rectangle 1034"/>
          <p:cNvSpPr>
            <a:spLocks noChangeArrowheads="1"/>
          </p:cNvSpPr>
          <p:nvPr/>
        </p:nvSpPr>
        <p:spPr bwMode="auto">
          <a:xfrm>
            <a:off x="398463" y="1228725"/>
            <a:ext cx="8499475" cy="5293757"/>
          </a:xfrm>
          <a:prstGeom prst="rect">
            <a:avLst/>
          </a:prstGeom>
          <a:noFill/>
          <a:ln w="9525">
            <a:noFill/>
            <a:miter lim="800000"/>
            <a:headEnd/>
            <a:tailEnd/>
          </a:ln>
          <a:effectLst/>
        </p:spPr>
        <p:txBody>
          <a:bodyPr wrap="square">
            <a:spAutoFit/>
          </a:bodyPr>
          <a:lstStyle/>
          <a:p>
            <a:pPr>
              <a:defRPr/>
            </a:pPr>
            <a:endParaRPr lang="en-US" altLang="ko-KR" sz="2000" b="1" u="none" dirty="0">
              <a:effectLst>
                <a:outerShdw blurRad="38100" dist="38100" dir="2700000" algn="tl">
                  <a:srgbClr val="000000"/>
                </a:outerShdw>
              </a:effectLst>
              <a:ea typeface="굴림" charset="-127"/>
            </a:endParaRPr>
          </a:p>
          <a:p>
            <a:pPr algn="just">
              <a:defRPr/>
            </a:pPr>
            <a:endParaRPr lang="en-US" altLang="ko-KR" sz="2400" b="1" u="none" dirty="0">
              <a:effectLst>
                <a:outerShdw blurRad="38100" dist="38100" dir="2700000" algn="tl">
                  <a:srgbClr val="000000"/>
                </a:outerShdw>
              </a:effectLst>
              <a:ea typeface="굴림" charset="-127"/>
            </a:endParaRPr>
          </a:p>
          <a:p>
            <a:pPr algn="just">
              <a:defRPr/>
            </a:pPr>
            <a:r>
              <a:rPr lang="en-US" altLang="ko-KR" sz="2400" u="none" dirty="0">
                <a:effectLst>
                  <a:outerShdw blurRad="38100" dist="38100" dir="2700000" algn="tl">
                    <a:srgbClr val="000000"/>
                  </a:outerShdw>
                </a:effectLst>
                <a:ea typeface="굴림" charset="-127"/>
              </a:rPr>
              <a:t>A lawyer failed to timely file a lawsuit on behalf of a client, resulting in the client’s claim being barred by the statute of limitations. This was the only matter in which the lawyer was representing the client.  The lawyer, recognizing the malpractice, wants to settle the malpractice claim directly with the client.</a:t>
            </a:r>
          </a:p>
          <a:p>
            <a:pPr algn="just">
              <a:defRPr/>
            </a:pPr>
            <a:endParaRPr lang="en-US" altLang="ko-KR" sz="2400" u="none" dirty="0">
              <a:effectLst>
                <a:outerShdw blurRad="38100" dist="38100" dir="2700000" algn="tl">
                  <a:srgbClr val="000000"/>
                </a:outerShdw>
              </a:effectLst>
              <a:ea typeface="굴림" charset="-127"/>
            </a:endParaRPr>
          </a:p>
          <a:p>
            <a:pPr algn="just">
              <a:defRPr/>
            </a:pPr>
            <a:r>
              <a:rPr lang="en-US" altLang="ko-KR" sz="2400" u="none" dirty="0" smtClean="0">
                <a:effectLst>
                  <a:outerShdw blurRad="38100" dist="38100" dir="2700000" algn="tl">
                    <a:srgbClr val="000000"/>
                  </a:outerShdw>
                </a:effectLst>
                <a:ea typeface="굴림" charset="-127"/>
              </a:rPr>
              <a:t>What </a:t>
            </a:r>
            <a:r>
              <a:rPr lang="en-US" altLang="ko-KR" sz="2400" u="none" dirty="0">
                <a:effectLst>
                  <a:outerShdw blurRad="38100" dist="38100" dir="2700000" algn="tl">
                    <a:srgbClr val="000000"/>
                  </a:outerShdw>
                </a:effectLst>
                <a:ea typeface="굴림" charset="-127"/>
              </a:rPr>
              <a:t>steps must the lawyer take prior to entering into a settlement agreement with the client?</a:t>
            </a:r>
          </a:p>
          <a:p>
            <a:pPr>
              <a:defRPr/>
            </a:pPr>
            <a:endParaRPr lang="en-US" altLang="ko-KR" sz="2400" b="1" u="none" dirty="0">
              <a:effectLst>
                <a:outerShdw blurRad="38100" dist="38100" dir="2700000" algn="tl">
                  <a:srgbClr val="000000"/>
                </a:outerShdw>
              </a:effectLst>
              <a:ea typeface="굴림" charset="-127"/>
            </a:endParaRPr>
          </a:p>
          <a:p>
            <a:pPr>
              <a:defRPr/>
            </a:pPr>
            <a:r>
              <a:rPr lang="en-US" altLang="ko-KR" sz="2000" b="1" u="none" dirty="0">
                <a:effectLst>
                  <a:outerShdw blurRad="38100" dist="38100" dir="2700000" algn="tl">
                    <a:srgbClr val="000000"/>
                  </a:outerShdw>
                </a:effectLst>
                <a:ea typeface="굴림" charset="-127"/>
              </a:rPr>
              <a:t>				</a:t>
            </a:r>
            <a:endParaRPr lang="en-US" altLang="ko-KR" sz="1600" b="1" i="1" u="none" dirty="0">
              <a:effectLst>
                <a:outerShdw blurRad="38100" dist="38100" dir="2700000" algn="tl">
                  <a:srgbClr val="000000"/>
                </a:outerShdw>
              </a:effectLst>
              <a:ea typeface="굴림" charset="-127"/>
            </a:endParaRPr>
          </a:p>
          <a:p>
            <a:pPr>
              <a:defRPr/>
            </a:pPr>
            <a:endParaRPr lang="en-US" altLang="ko-KR" sz="1600" b="1" u="none" dirty="0">
              <a:effectLst>
                <a:outerShdw blurRad="38100" dist="38100" dir="2700000" algn="tl">
                  <a:srgbClr val="000000"/>
                </a:outerShdw>
              </a:effectLst>
              <a:ea typeface="굴림" charset="-127"/>
            </a:endParaRPr>
          </a:p>
          <a:p>
            <a:pPr>
              <a:defRPr/>
            </a:pPr>
            <a:r>
              <a:rPr lang="en-US" altLang="ko-KR" b="1" u="none" dirty="0">
                <a:effectLst>
                  <a:outerShdw blurRad="38100" dist="38100" dir="2700000" algn="tl">
                    <a:srgbClr val="000000"/>
                  </a:outerShdw>
                </a:effectLst>
                <a:ea typeface="굴림" charset="-127"/>
              </a:rPr>
              <a:t>						</a:t>
            </a:r>
          </a:p>
        </p:txBody>
      </p:sp>
    </p:spTree>
    <p:extLst>
      <p:ext uri="{BB962C8B-B14F-4D97-AF65-F5344CB8AC3E}">
        <p14:creationId xmlns:p14="http://schemas.microsoft.com/office/powerpoint/2010/main" val="4009985660"/>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6C1D4839-A5D1-4841-B603-513D155CC13F}" type="slidenum">
              <a:rPr lang="en-US"/>
              <a:pPr>
                <a:defRPr/>
              </a:pPr>
              <a:t>31</a:t>
            </a:fld>
            <a:endParaRPr lang="en-US" dirty="0"/>
          </a:p>
        </p:txBody>
      </p:sp>
      <p:sp>
        <p:nvSpPr>
          <p:cNvPr id="548866" name="Rectangle 2"/>
          <p:cNvSpPr>
            <a:spLocks noGrp="1" noChangeArrowheads="1"/>
          </p:cNvSpPr>
          <p:nvPr>
            <p:ph type="title"/>
          </p:nvPr>
        </p:nvSpPr>
        <p:spPr/>
        <p:txBody>
          <a:bodyPr/>
          <a:lstStyle/>
          <a:p>
            <a:pPr eaLnBrk="1" hangingPunct="1">
              <a:defRPr/>
            </a:pPr>
            <a:r>
              <a:rPr lang="en-US" b="1" dirty="0" smtClean="0"/>
              <a:t>CLIENT/LAWYER RELATIONS</a:t>
            </a:r>
            <a:br>
              <a:rPr lang="en-US" b="1" dirty="0" smtClean="0"/>
            </a:br>
            <a:r>
              <a:rPr lang="en-US" b="1" dirty="0" smtClean="0"/>
              <a:t> ANSWER 25 POINTS</a:t>
            </a:r>
          </a:p>
        </p:txBody>
      </p:sp>
      <p:sp>
        <p:nvSpPr>
          <p:cNvPr id="548869" name="Rectangle 5"/>
          <p:cNvSpPr>
            <a:spLocks noChangeArrowheads="1"/>
          </p:cNvSpPr>
          <p:nvPr/>
        </p:nvSpPr>
        <p:spPr bwMode="auto">
          <a:xfrm>
            <a:off x="322263" y="1295400"/>
            <a:ext cx="8423275" cy="5232202"/>
          </a:xfrm>
          <a:prstGeom prst="rect">
            <a:avLst/>
          </a:prstGeom>
          <a:noFill/>
          <a:ln w="9525">
            <a:noFill/>
            <a:miter lim="800000"/>
            <a:headEnd/>
            <a:tailEnd/>
          </a:ln>
          <a:effectLst/>
        </p:spPr>
        <p:txBody>
          <a:bodyPr wrap="square">
            <a:spAutoFit/>
          </a:bodyPr>
          <a:lstStyle/>
          <a:p>
            <a:pPr marL="457200" indent="-457200" algn="just">
              <a:spcAft>
                <a:spcPts val="600"/>
              </a:spcAft>
              <a:defRPr/>
            </a:pPr>
            <a:endParaRPr lang="en-US" altLang="ko-KR" sz="3200" b="1" u="none" dirty="0" smtClean="0">
              <a:effectLst>
                <a:outerShdw blurRad="38100" dist="38100" dir="2700000" algn="tl">
                  <a:srgbClr val="000000"/>
                </a:outerShdw>
              </a:effectLst>
              <a:ea typeface="굴림" charset="-127"/>
            </a:endParaRPr>
          </a:p>
          <a:p>
            <a:pPr marL="457200" indent="-457200" algn="just">
              <a:spcAft>
                <a:spcPts val="600"/>
              </a:spcAft>
              <a:defRPr/>
            </a:pPr>
            <a:r>
              <a:rPr lang="en-US" altLang="ko-KR" sz="2000" u="none" dirty="0" smtClean="0">
                <a:effectLst>
                  <a:outerShdw blurRad="38100" dist="38100" dir="2700000" algn="tl">
                    <a:srgbClr val="000000"/>
                  </a:outerShdw>
                </a:effectLst>
                <a:ea typeface="굴림" charset="-127"/>
              </a:rPr>
              <a:t>(1) </a:t>
            </a:r>
            <a:r>
              <a:rPr lang="en-US" altLang="ko-KR" sz="2000" dirty="0" smtClean="0">
                <a:effectLst>
                  <a:outerShdw blurRad="38100" dist="38100" dir="2700000" algn="tl">
                    <a:srgbClr val="000000"/>
                  </a:outerShdw>
                </a:effectLst>
                <a:ea typeface="굴림" charset="-127"/>
              </a:rPr>
              <a:t>Disclose </a:t>
            </a:r>
            <a:r>
              <a:rPr lang="en-US" altLang="ko-KR" sz="2000" dirty="0">
                <a:effectLst>
                  <a:outerShdw blurRad="38100" dist="38100" dir="2700000" algn="tl">
                    <a:srgbClr val="000000"/>
                  </a:outerShdw>
                </a:effectLst>
                <a:ea typeface="굴림" charset="-127"/>
              </a:rPr>
              <a:t>the malpractice </a:t>
            </a:r>
            <a:r>
              <a:rPr lang="en-US" altLang="ko-KR" sz="2000" i="1" u="none" dirty="0">
                <a:effectLst>
                  <a:outerShdw blurRad="38100" dist="38100" dir="2700000" algn="tl">
                    <a:srgbClr val="000000"/>
                  </a:outerShdw>
                </a:effectLst>
                <a:ea typeface="굴림" charset="-127"/>
              </a:rPr>
              <a:t>and</a:t>
            </a:r>
            <a:r>
              <a:rPr lang="en-US" altLang="ko-KR" sz="2000" u="none" dirty="0">
                <a:effectLst>
                  <a:outerShdw blurRad="38100" dist="38100" dir="2700000" algn="tl">
                    <a:srgbClr val="000000"/>
                  </a:outerShdw>
                </a:effectLst>
                <a:ea typeface="굴림" charset="-127"/>
              </a:rPr>
              <a:t> </a:t>
            </a:r>
            <a:r>
              <a:rPr lang="en-US" altLang="ko-KR" sz="2000" dirty="0">
                <a:effectLst>
                  <a:outerShdw blurRad="38100" dist="38100" dir="2700000" algn="tl">
                    <a:srgbClr val="000000"/>
                  </a:outerShdw>
                </a:effectLst>
                <a:ea typeface="굴림" charset="-127"/>
              </a:rPr>
              <a:t>the termination of </a:t>
            </a:r>
            <a:r>
              <a:rPr lang="en-US" altLang="ko-KR" sz="2000" dirty="0" smtClean="0">
                <a:effectLst>
                  <a:outerShdw blurRad="38100" dist="38100" dir="2700000" algn="tl">
                    <a:srgbClr val="000000"/>
                  </a:outerShdw>
                </a:effectLst>
                <a:ea typeface="굴림" charset="-127"/>
              </a:rPr>
              <a:t> the </a:t>
            </a:r>
            <a:r>
              <a:rPr lang="en-US" altLang="ko-KR" sz="2000" dirty="0">
                <a:effectLst>
                  <a:outerShdw blurRad="38100" dist="38100" dir="2700000" algn="tl">
                    <a:srgbClr val="000000"/>
                  </a:outerShdw>
                </a:effectLst>
                <a:ea typeface="굴림" charset="-127"/>
              </a:rPr>
              <a:t>lawyer-client relationship</a:t>
            </a:r>
            <a:r>
              <a:rPr lang="en-US" altLang="ko-KR" sz="2000" u="none" dirty="0">
                <a:effectLst>
                  <a:outerShdw blurRad="38100" dist="38100" dir="2700000" algn="tl">
                    <a:srgbClr val="000000"/>
                  </a:outerShdw>
                </a:effectLst>
                <a:ea typeface="굴림" charset="-127"/>
              </a:rPr>
              <a:t> to the client [1.06 (conflict of interest)],</a:t>
            </a:r>
          </a:p>
          <a:p>
            <a:pPr marL="457200" indent="-457200" algn="just">
              <a:spcAft>
                <a:spcPts val="600"/>
              </a:spcAft>
              <a:buAutoNum type="arabicParenBoth" startAt="2"/>
              <a:defRPr/>
            </a:pPr>
            <a:r>
              <a:rPr lang="en-US" altLang="ko-KR" sz="2000" dirty="0" smtClean="0">
                <a:effectLst>
                  <a:outerShdw blurRad="38100" dist="38100" dir="2700000" algn="tl">
                    <a:srgbClr val="000000"/>
                  </a:outerShdw>
                </a:effectLst>
                <a:ea typeface="굴림" charset="-127"/>
              </a:rPr>
              <a:t>Advise</a:t>
            </a:r>
            <a:r>
              <a:rPr lang="en-US" altLang="ko-KR" sz="2000" u="none" dirty="0" smtClean="0">
                <a:effectLst>
                  <a:outerShdw blurRad="38100" dist="38100" dir="2700000" algn="tl">
                    <a:srgbClr val="000000"/>
                  </a:outerShdw>
                </a:effectLst>
                <a:ea typeface="굴림" charset="-127"/>
              </a:rPr>
              <a:t> </a:t>
            </a:r>
            <a:r>
              <a:rPr lang="en-US" altLang="ko-KR" sz="2000" u="none" dirty="0">
                <a:effectLst>
                  <a:outerShdw blurRad="38100" dist="38100" dir="2700000" algn="tl">
                    <a:srgbClr val="000000"/>
                  </a:outerShdw>
                </a:effectLst>
                <a:ea typeface="굴림" charset="-127"/>
              </a:rPr>
              <a:t>the now former client </a:t>
            </a:r>
            <a:r>
              <a:rPr lang="en-US" altLang="ko-KR" sz="2000" dirty="0">
                <a:effectLst>
                  <a:outerShdw blurRad="38100" dist="38100" dir="2700000" algn="tl">
                    <a:srgbClr val="000000"/>
                  </a:outerShdw>
                </a:effectLst>
                <a:ea typeface="굴림" charset="-127"/>
              </a:rPr>
              <a:t>in writing that independent representation is appropriate</a:t>
            </a:r>
            <a:r>
              <a:rPr lang="en-US" altLang="ko-KR" sz="2000" u="none" dirty="0">
                <a:effectLst>
                  <a:outerShdw blurRad="38100" dist="38100" dir="2700000" algn="tl">
                    <a:srgbClr val="000000"/>
                  </a:outerShdw>
                </a:effectLst>
                <a:ea typeface="굴림" charset="-127"/>
              </a:rPr>
              <a:t> with respect to the client's consideration of the lawyer's offer to settle the malpractice claim [TDRPC 1.08(g) (prohibited transactions</a:t>
            </a:r>
            <a:r>
              <a:rPr lang="en-US" altLang="ko-KR" sz="2000" u="none" dirty="0" smtClean="0">
                <a:effectLst>
                  <a:outerShdw blurRad="38100" dist="38100" dir="2700000" algn="tl">
                    <a:srgbClr val="000000"/>
                  </a:outerShdw>
                </a:effectLst>
                <a:ea typeface="굴림" charset="-127"/>
              </a:rPr>
              <a:t>)]; </a:t>
            </a:r>
            <a:r>
              <a:rPr lang="en-US" altLang="ko-KR" sz="2000" u="none" dirty="0">
                <a:effectLst>
                  <a:outerShdw blurRad="38100" dist="38100" dir="2700000" algn="tl">
                    <a:srgbClr val="000000"/>
                  </a:outerShdw>
                </a:effectLst>
                <a:ea typeface="굴림" charset="-127"/>
              </a:rPr>
              <a:t>and</a:t>
            </a:r>
          </a:p>
          <a:p>
            <a:pPr marL="457200" indent="-457200" algn="just">
              <a:buAutoNum type="arabicParenBoth" startAt="2"/>
              <a:defRPr/>
            </a:pPr>
            <a:r>
              <a:rPr lang="en-US" altLang="ko-KR" sz="2000" dirty="0" smtClean="0">
                <a:effectLst>
                  <a:outerShdw blurRad="38100" dist="38100" dir="2700000" algn="tl">
                    <a:srgbClr val="000000"/>
                  </a:outerShdw>
                </a:effectLst>
                <a:ea typeface="굴림" charset="-127"/>
              </a:rPr>
              <a:t>Not </a:t>
            </a:r>
            <a:r>
              <a:rPr lang="en-US" altLang="ko-KR" sz="2000" dirty="0">
                <a:effectLst>
                  <a:outerShdw blurRad="38100" dist="38100" dir="2700000" algn="tl">
                    <a:srgbClr val="000000"/>
                  </a:outerShdw>
                </a:effectLst>
                <a:ea typeface="굴림" charset="-127"/>
              </a:rPr>
              <a:t>engage in conduct involving dishonesty</a:t>
            </a:r>
            <a:r>
              <a:rPr lang="en-US" altLang="ko-KR" sz="2000" u="none" dirty="0">
                <a:effectLst>
                  <a:outerShdw blurRad="38100" dist="38100" dir="2700000" algn="tl">
                    <a:srgbClr val="000000"/>
                  </a:outerShdw>
                </a:effectLst>
                <a:ea typeface="굴림" charset="-127"/>
              </a:rPr>
              <a:t>, fraud, deceit or misrepresentation in connection with the negotiation and settlement of the malpractice claim [TDRPC 1.15(d) (termination of representation) 2.01 (advisor), 8.03(a)(4) (integrity)].</a:t>
            </a:r>
          </a:p>
          <a:p>
            <a:pPr algn="just">
              <a:defRPr/>
            </a:pPr>
            <a:endParaRPr lang="en-US" altLang="ko-KR" sz="2000" u="none" dirty="0">
              <a:effectLst>
                <a:outerShdw blurRad="38100" dist="38100" dir="2700000" algn="tl">
                  <a:srgbClr val="000000"/>
                </a:outerShdw>
              </a:effectLst>
              <a:ea typeface="굴림" charset="-127"/>
            </a:endParaRPr>
          </a:p>
          <a:p>
            <a:pPr algn="just">
              <a:defRPr/>
            </a:pPr>
            <a:r>
              <a:rPr lang="en-US" altLang="ko-KR" sz="2000" u="none" dirty="0">
                <a:effectLst>
                  <a:outerShdw blurRad="38100" dist="38100" dir="2700000" algn="tl">
                    <a:srgbClr val="000000"/>
                  </a:outerShdw>
                </a:effectLst>
                <a:ea typeface="굴림" charset="-127"/>
              </a:rPr>
              <a:t>Texas Ethics Opinion 593 (February 2010).</a:t>
            </a:r>
            <a:endParaRPr lang="en-US" altLang="ko-KR" sz="2300" i="1" u="none" dirty="0">
              <a:effectLst>
                <a:outerShdw blurRad="38100" dist="38100" dir="2700000" algn="tl">
                  <a:srgbClr val="000000"/>
                </a:outerShdw>
              </a:effectLst>
              <a:ea typeface="굴림" charset="-127"/>
            </a:endParaRPr>
          </a:p>
          <a:p>
            <a:pPr>
              <a:defRPr/>
            </a:pPr>
            <a:endParaRPr lang="en-US" altLang="ko-KR" sz="2300" b="1" u="none" dirty="0">
              <a:effectLst>
                <a:outerShdw blurRad="38100" dist="38100" dir="2700000" algn="tl">
                  <a:srgbClr val="000000"/>
                </a:outerShdw>
              </a:effectLst>
              <a:ea typeface="굴림" charset="-127"/>
            </a:endParaRPr>
          </a:p>
        </p:txBody>
      </p:sp>
      <p:sp>
        <p:nvSpPr>
          <p:cNvPr id="14341" name="AutoShape 6">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extLst>
      <p:ext uri="{BB962C8B-B14F-4D97-AF65-F5344CB8AC3E}">
        <p14:creationId xmlns:p14="http://schemas.microsoft.com/office/powerpoint/2010/main" val="1846277065"/>
      </p:ext>
    </p:extLst>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1"/>
          <p:cNvSpPr>
            <a:spLocks noGrp="1" noChangeArrowheads="1"/>
          </p:cNvSpPr>
          <p:nvPr>
            <p:ph type="dt" sz="quarter" idx="10"/>
          </p:nvPr>
        </p:nvSpPr>
        <p:spPr/>
        <p:txBody>
          <a:bodyPr/>
          <a:lstStyle/>
          <a:p>
            <a:pPr>
              <a:defRPr/>
            </a:pPr>
            <a:fld id="{C27229FB-3E29-4D65-9B89-4877EE302DE3}" type="slidenum">
              <a:rPr lang="en-US"/>
              <a:pPr>
                <a:defRPr/>
              </a:pPr>
              <a:t>32</a:t>
            </a:fld>
            <a:endParaRPr lang="en-US" dirty="0"/>
          </a:p>
        </p:txBody>
      </p:sp>
      <p:sp>
        <p:nvSpPr>
          <p:cNvPr id="203778" name="Rectangle 1026"/>
          <p:cNvSpPr>
            <a:spLocks noGrp="1" noChangeArrowheads="1"/>
          </p:cNvSpPr>
          <p:nvPr>
            <p:ph type="ctrTitle"/>
          </p:nvPr>
        </p:nvSpPr>
        <p:spPr>
          <a:xfrm>
            <a:off x="685800" y="1752600"/>
            <a:ext cx="7772400" cy="1736725"/>
          </a:xfrm>
        </p:spPr>
        <p:txBody>
          <a:bodyPr/>
          <a:lstStyle/>
          <a:p>
            <a:pPr eaLnBrk="1" hangingPunct="1">
              <a:defRPr/>
            </a:pPr>
            <a:r>
              <a:rPr lang="en-US" b="1" dirty="0" smtClean="0"/>
              <a:t>JUDICIAL CONDUCT</a:t>
            </a:r>
          </a:p>
        </p:txBody>
      </p:sp>
    </p:spTree>
    <p:extLst>
      <p:ext uri="{BB962C8B-B14F-4D97-AF65-F5344CB8AC3E}">
        <p14:creationId xmlns:p14="http://schemas.microsoft.com/office/powerpoint/2010/main" val="2170220289"/>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 </a:t>
            </a:r>
            <a:br>
              <a:rPr lang="en-US" b="1" dirty="0" smtClean="0"/>
            </a:br>
            <a:r>
              <a:rPr lang="en-US" b="1" dirty="0" smtClean="0"/>
              <a:t>5 POINTS </a:t>
            </a:r>
            <a:endParaRPr lang="en-US" b="1" dirty="0"/>
          </a:p>
        </p:txBody>
      </p:sp>
      <p:sp>
        <p:nvSpPr>
          <p:cNvPr id="3" name="Content Placeholder 2"/>
          <p:cNvSpPr>
            <a:spLocks noGrp="1"/>
          </p:cNvSpPr>
          <p:nvPr>
            <p:ph idx="1"/>
          </p:nvPr>
        </p:nvSpPr>
        <p:spPr>
          <a:xfrm>
            <a:off x="457200" y="1752600"/>
            <a:ext cx="8229600" cy="5791200"/>
          </a:xfrm>
        </p:spPr>
        <p:txBody>
          <a:bodyPr/>
          <a:lstStyle/>
          <a:p>
            <a:pPr marL="0" indent="0" algn="just">
              <a:spcAft>
                <a:spcPts val="1200"/>
              </a:spcAft>
              <a:buNone/>
            </a:pPr>
            <a:r>
              <a:rPr lang="en-US" sz="2400" dirty="0" smtClean="0"/>
              <a:t>Judge Fair is a well-known and highly respected judge.  Her husband has recently decided to run for judicial office as well. Mr. Fair’s campaign has designed advertisements in support of his bid and would like to include a family photo in several of the advertisements.  Can Judge Fair appear in a family photo or image in the political advertisements and be identified in the photo caption as the spouse of the candidate for office?  </a:t>
            </a:r>
          </a:p>
          <a:p>
            <a:pPr marL="0" indent="0" algn="just">
              <a:spcAft>
                <a:spcPts val="1200"/>
              </a:spcAft>
              <a:buNone/>
            </a:pPr>
            <a:r>
              <a:rPr lang="en-US" sz="2400" dirty="0" smtClean="0"/>
              <a:t>Yes or No?</a:t>
            </a:r>
          </a:p>
          <a:p>
            <a:pPr marL="0" indent="0">
              <a:spcAft>
                <a:spcPts val="100"/>
              </a:spcAft>
              <a:buNone/>
            </a:pPr>
            <a:r>
              <a:rPr lang="en-US" sz="2200" b="1" i="1" dirty="0" smtClean="0"/>
              <a:t>				</a:t>
            </a:r>
            <a:endParaRPr lang="en-US" sz="2300" dirty="0" smtClean="0"/>
          </a:p>
          <a:p>
            <a:pPr marL="0" indent="0" algn="r">
              <a:buNone/>
            </a:pPr>
            <a:r>
              <a:rPr lang="en-US" sz="2300" dirty="0" smtClean="0"/>
              <a:t> </a:t>
            </a:r>
            <a:endParaRPr lang="en-US" sz="2000" b="1" i="1" dirty="0" smtClean="0"/>
          </a:p>
          <a:p>
            <a:pPr marL="0" indent="0">
              <a:buNone/>
            </a:pPr>
            <a:endParaRPr lang="en-US" sz="2300" dirty="0" smtClean="0"/>
          </a:p>
          <a:p>
            <a:endParaRPr lang="en-US" sz="23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33</a:t>
            </a:fld>
            <a:endParaRPr lang="en-US" dirty="0"/>
          </a:p>
        </p:txBody>
      </p:sp>
    </p:spTree>
    <p:extLst>
      <p:ext uri="{BB962C8B-B14F-4D97-AF65-F5344CB8AC3E}">
        <p14:creationId xmlns:p14="http://schemas.microsoft.com/office/powerpoint/2010/main" val="4137397908"/>
      </p:ext>
    </p:extLst>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a:t>
            </a:r>
            <a:br>
              <a:rPr lang="en-US" b="1" dirty="0" smtClean="0"/>
            </a:br>
            <a:r>
              <a:rPr lang="en-US" b="1" dirty="0" smtClean="0"/>
              <a:t>ANSWER 5 POINTS</a:t>
            </a:r>
            <a:endParaRPr lang="en-US" b="1" dirty="0"/>
          </a:p>
        </p:txBody>
      </p:sp>
      <p:sp>
        <p:nvSpPr>
          <p:cNvPr id="3" name="Content Placeholder 2"/>
          <p:cNvSpPr>
            <a:spLocks noGrp="1"/>
          </p:cNvSpPr>
          <p:nvPr>
            <p:ph idx="1"/>
          </p:nvPr>
        </p:nvSpPr>
        <p:spPr>
          <a:xfrm>
            <a:off x="457200" y="1828800"/>
            <a:ext cx="8229600" cy="4419600"/>
          </a:xfrm>
        </p:spPr>
        <p:txBody>
          <a:bodyPr/>
          <a:lstStyle/>
          <a:p>
            <a:pPr>
              <a:buNone/>
            </a:pPr>
            <a:r>
              <a:rPr lang="en-US" b="1" dirty="0" smtClean="0"/>
              <a:t>Answer: Yes.</a:t>
            </a:r>
            <a:endParaRPr lang="en-US" dirty="0" smtClean="0"/>
          </a:p>
          <a:p>
            <a:endParaRPr lang="en-US" sz="2400" dirty="0" smtClean="0"/>
          </a:p>
          <a:p>
            <a:pPr marL="0" indent="0" algn="just">
              <a:buNone/>
            </a:pPr>
            <a:r>
              <a:rPr lang="en-US" sz="2400" dirty="0" smtClean="0"/>
              <a:t>Judge Fair can appear in the family photo or image as long as she is identified by name, but not title.  </a:t>
            </a:r>
          </a:p>
          <a:p>
            <a:endParaRPr lang="en-US" sz="2400" dirty="0" smtClean="0"/>
          </a:p>
          <a:p>
            <a:pPr marL="0" indent="0" algn="just">
              <a:buNone/>
            </a:pPr>
            <a:r>
              <a:rPr lang="en-US" sz="2400" dirty="0" smtClean="0"/>
              <a:t>See Ethics Opinion No. 295 (2009).</a:t>
            </a:r>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34</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extLst>
      <p:ext uri="{BB962C8B-B14F-4D97-AF65-F5344CB8AC3E}">
        <p14:creationId xmlns:p14="http://schemas.microsoft.com/office/powerpoint/2010/main" val="1504647198"/>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a:t>
            </a:r>
            <a:br>
              <a:rPr lang="en-US" b="1" dirty="0" smtClean="0"/>
            </a:br>
            <a:r>
              <a:rPr lang="en-US" b="1" dirty="0" smtClean="0"/>
              <a:t>10 POINTS</a:t>
            </a:r>
            <a:endParaRPr lang="en-US" b="1" dirty="0"/>
          </a:p>
        </p:txBody>
      </p:sp>
      <p:sp>
        <p:nvSpPr>
          <p:cNvPr id="3" name="Content Placeholder 2"/>
          <p:cNvSpPr>
            <a:spLocks noGrp="1"/>
          </p:cNvSpPr>
          <p:nvPr>
            <p:ph idx="1"/>
          </p:nvPr>
        </p:nvSpPr>
        <p:spPr>
          <a:xfrm>
            <a:off x="457200" y="1600200"/>
            <a:ext cx="8229600" cy="5410200"/>
          </a:xfrm>
        </p:spPr>
        <p:txBody>
          <a:bodyPr/>
          <a:lstStyle/>
          <a:p>
            <a:pPr algn="just">
              <a:spcAft>
                <a:spcPts val="600"/>
              </a:spcAft>
              <a:buNone/>
            </a:pPr>
            <a:r>
              <a:rPr lang="en-US" sz="2000" dirty="0" smtClean="0"/>
              <a:t>	</a:t>
            </a:r>
            <a:r>
              <a:rPr lang="en-US" sz="2400" dirty="0" smtClean="0"/>
              <a:t>A judge is sending text messages to a prosecutor during a jury trial and suggesting questions to ask so as to help secure a conviction of a defendant.  This is:</a:t>
            </a:r>
          </a:p>
          <a:p>
            <a:pPr marL="457200" indent="-457200" algn="just">
              <a:spcAft>
                <a:spcPts val="600"/>
              </a:spcAft>
              <a:buFont typeface="+mj-lt"/>
              <a:buAutoNum type="alphaUcPeriod"/>
            </a:pPr>
            <a:r>
              <a:rPr lang="en-US" sz="2400" dirty="0" smtClean="0"/>
              <a:t>Okay, because the Judge is not the fact finder.</a:t>
            </a:r>
          </a:p>
          <a:p>
            <a:pPr marL="457200" indent="-457200" algn="just">
              <a:spcAft>
                <a:spcPts val="600"/>
              </a:spcAft>
              <a:buFont typeface="+mj-lt"/>
              <a:buAutoNum type="alphaUcPeriod"/>
            </a:pPr>
            <a:r>
              <a:rPr lang="en-US" sz="2400" dirty="0" smtClean="0"/>
              <a:t>Okay, because the Judge is only interested in the jury reaching a just and true result.</a:t>
            </a:r>
          </a:p>
          <a:p>
            <a:pPr marL="457200" indent="-457200" algn="just">
              <a:spcAft>
                <a:spcPts val="600"/>
              </a:spcAft>
              <a:buFont typeface="+mj-lt"/>
              <a:buAutoNum type="alphaUcPeriod"/>
            </a:pPr>
            <a:r>
              <a:rPr lang="en-US" sz="2400" dirty="0" smtClean="0"/>
              <a:t>Not Okay, because it is an ex parte communication.</a:t>
            </a:r>
          </a:p>
          <a:p>
            <a:pPr marL="457200" indent="-457200" algn="just">
              <a:spcAft>
                <a:spcPts val="600"/>
              </a:spcAft>
              <a:buFont typeface="+mj-lt"/>
              <a:buAutoNum type="alphaUcPeriod"/>
            </a:pPr>
            <a:r>
              <a:rPr lang="en-US" sz="2400" dirty="0" smtClean="0"/>
              <a:t>Not Okay, because it reflects bias or prejudice.</a:t>
            </a:r>
          </a:p>
          <a:p>
            <a:pPr marL="457200" indent="-457200" algn="just">
              <a:spcAft>
                <a:spcPts val="600"/>
              </a:spcAft>
              <a:buFont typeface="+mj-lt"/>
              <a:buAutoNum type="alphaUcPeriod"/>
            </a:pPr>
            <a:endParaRPr lang="en-US" sz="20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35</a:t>
            </a:fld>
            <a:endParaRPr lang="en-US" dirty="0"/>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7813"/>
            <a:ext cx="8839200" cy="1398587"/>
          </a:xfrm>
        </p:spPr>
        <p:txBody>
          <a:bodyPr/>
          <a:lstStyle/>
          <a:p>
            <a:r>
              <a:rPr lang="en-US" b="1" dirty="0" smtClean="0"/>
              <a:t>JUDICIAL CONDUCT </a:t>
            </a:r>
            <a:br>
              <a:rPr lang="en-US" b="1" dirty="0" smtClean="0"/>
            </a:br>
            <a:r>
              <a:rPr lang="en-US" b="1" dirty="0" smtClean="0"/>
              <a:t>ANSWER 10 POINTS</a:t>
            </a:r>
            <a:endParaRPr lang="en-US" b="1" dirty="0"/>
          </a:p>
        </p:txBody>
      </p:sp>
      <p:sp>
        <p:nvSpPr>
          <p:cNvPr id="3" name="Content Placeholder 2"/>
          <p:cNvSpPr>
            <a:spLocks noGrp="1"/>
          </p:cNvSpPr>
          <p:nvPr>
            <p:ph idx="1"/>
          </p:nvPr>
        </p:nvSpPr>
        <p:spPr>
          <a:xfrm>
            <a:off x="457200" y="1371600"/>
            <a:ext cx="8229600" cy="5257800"/>
          </a:xfrm>
        </p:spPr>
        <p:txBody>
          <a:bodyPr/>
          <a:lstStyle/>
          <a:p>
            <a:pPr algn="just">
              <a:spcAft>
                <a:spcPts val="600"/>
              </a:spcAft>
              <a:buNone/>
            </a:pPr>
            <a:endParaRPr lang="en-US" sz="2000" b="1" dirty="0" smtClean="0"/>
          </a:p>
          <a:p>
            <a:pPr algn="just">
              <a:spcAft>
                <a:spcPts val="600"/>
              </a:spcAft>
              <a:buNone/>
            </a:pPr>
            <a:r>
              <a:rPr lang="en-US" b="1" dirty="0" smtClean="0"/>
              <a:t>Answer:  (C) and (D). </a:t>
            </a:r>
          </a:p>
          <a:p>
            <a:pPr algn="just">
              <a:spcAft>
                <a:spcPts val="600"/>
              </a:spcAft>
              <a:buNone/>
            </a:pPr>
            <a:r>
              <a:rPr lang="en-US" sz="2000" dirty="0" smtClean="0"/>
              <a:t>	</a:t>
            </a:r>
            <a:r>
              <a:rPr lang="en-US" sz="2400" dirty="0" smtClean="0"/>
              <a:t>Canon 3 (5) A judge shall perform judicial duties without bias or prejudice.</a:t>
            </a:r>
          </a:p>
          <a:p>
            <a:pPr algn="just">
              <a:spcAft>
                <a:spcPts val="600"/>
              </a:spcAft>
              <a:buNone/>
            </a:pPr>
            <a:r>
              <a:rPr lang="en-US" sz="2400" dirty="0" smtClean="0"/>
              <a:t>	Canon 3 (8) </a:t>
            </a:r>
            <a:r>
              <a:rPr lang="en-US" sz="2400" u="sng" dirty="0" smtClean="0"/>
              <a:t>A judge shall not initiate</a:t>
            </a:r>
            <a:r>
              <a:rPr lang="en-US" sz="2400" dirty="0" smtClean="0"/>
              <a:t>, permit or consider </a:t>
            </a:r>
            <a:r>
              <a:rPr lang="en-US" sz="2400" u="sng" dirty="0" smtClean="0"/>
              <a:t>ex parte communications</a:t>
            </a:r>
            <a:r>
              <a:rPr lang="en-US" sz="2400" dirty="0" smtClean="0"/>
              <a:t> or other communications made to the judge </a:t>
            </a:r>
            <a:r>
              <a:rPr lang="en-US" sz="2400" u="sng" dirty="0" smtClean="0"/>
              <a:t>outside the presence of the parties</a:t>
            </a:r>
            <a:r>
              <a:rPr lang="en-US" sz="2400" dirty="0" smtClean="0"/>
              <a:t> between the judge and a party, an attorney, a guardian or attorney ad litem, an alternative dispute resolution neutral, or any other court appointee concerning the merits of a pending or impending judicial proceeding. </a:t>
            </a:r>
          </a:p>
          <a:p>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36</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a:t>
            </a:r>
            <a:br>
              <a:rPr lang="en-US" b="1" dirty="0" smtClean="0"/>
            </a:br>
            <a:r>
              <a:rPr lang="en-US" b="1" dirty="0" smtClean="0"/>
              <a:t>15 POINTS</a:t>
            </a:r>
            <a:endParaRPr lang="en-US" b="1" dirty="0"/>
          </a:p>
        </p:txBody>
      </p:sp>
      <p:sp>
        <p:nvSpPr>
          <p:cNvPr id="3" name="Content Placeholder 2"/>
          <p:cNvSpPr>
            <a:spLocks noGrp="1"/>
          </p:cNvSpPr>
          <p:nvPr>
            <p:ph idx="1"/>
          </p:nvPr>
        </p:nvSpPr>
        <p:spPr/>
        <p:txBody>
          <a:bodyPr/>
          <a:lstStyle/>
          <a:p>
            <a:pPr marL="0" indent="0" algn="just">
              <a:buNone/>
            </a:pPr>
            <a:endParaRPr lang="en-US" sz="2400" dirty="0" smtClean="0"/>
          </a:p>
          <a:p>
            <a:pPr marL="0" indent="0" algn="just">
              <a:buNone/>
            </a:pPr>
            <a:r>
              <a:rPr lang="en-US" sz="2400" dirty="0" smtClean="0"/>
              <a:t>What are the three limitations placed on a judge’s ability to serve as an officer, director, or legal advisor to a civic or charitable organization?</a:t>
            </a:r>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37</a:t>
            </a:fld>
            <a:endParaRPr lang="en-US" dirty="0"/>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 </a:t>
            </a:r>
            <a:br>
              <a:rPr lang="en-US" b="1" dirty="0" smtClean="0"/>
            </a:br>
            <a:r>
              <a:rPr lang="en-US" b="1" dirty="0" smtClean="0"/>
              <a:t>ANSWER 15 POINTS</a:t>
            </a:r>
            <a:endParaRPr lang="en-US" b="1" dirty="0"/>
          </a:p>
        </p:txBody>
      </p:sp>
      <p:sp>
        <p:nvSpPr>
          <p:cNvPr id="3" name="Content Placeholder 2"/>
          <p:cNvSpPr>
            <a:spLocks noGrp="1"/>
          </p:cNvSpPr>
          <p:nvPr>
            <p:ph idx="1"/>
          </p:nvPr>
        </p:nvSpPr>
        <p:spPr/>
        <p:txBody>
          <a:bodyPr/>
          <a:lstStyle/>
          <a:p>
            <a:pPr algn="just">
              <a:buNone/>
            </a:pPr>
            <a:endParaRPr lang="en-US" b="1" dirty="0" smtClean="0"/>
          </a:p>
          <a:p>
            <a:pPr marL="0" lvl="2" indent="0" algn="just">
              <a:buNone/>
            </a:pPr>
            <a:r>
              <a:rPr lang="en-US" sz="2000" dirty="0" smtClean="0"/>
              <a:t>(1)  Not serve if it is likely that the organization will be engaged in proceedings that would ordinarily come before the judge or will be regularly or frequently engaged in adversary proceedings in any court.</a:t>
            </a:r>
          </a:p>
          <a:p>
            <a:pPr lvl="2" algn="just"/>
            <a:endParaRPr lang="en-US" sz="2000" dirty="0" smtClean="0"/>
          </a:p>
          <a:p>
            <a:pPr marL="0" lvl="2" indent="0" algn="just">
              <a:buNone/>
            </a:pPr>
            <a:r>
              <a:rPr lang="en-US" sz="2000" dirty="0" smtClean="0"/>
              <a:t>(2) Not solicit funds. </a:t>
            </a:r>
          </a:p>
          <a:p>
            <a:pPr lvl="2" algn="just"/>
            <a:endParaRPr lang="en-US" sz="2000" dirty="0" smtClean="0"/>
          </a:p>
          <a:p>
            <a:pPr marL="0" lvl="2" indent="0" algn="just">
              <a:buNone/>
            </a:pPr>
            <a:r>
              <a:rPr lang="en-US" sz="2000" dirty="0" smtClean="0"/>
              <a:t>(3) Not give investment advice.</a:t>
            </a:r>
          </a:p>
          <a:p>
            <a:pPr algn="just">
              <a:spcAft>
                <a:spcPts val="1200"/>
              </a:spcAft>
              <a:buNone/>
            </a:pPr>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38</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a:t>
            </a:r>
            <a:br>
              <a:rPr lang="en-US" b="1" dirty="0" smtClean="0"/>
            </a:br>
            <a:r>
              <a:rPr lang="en-US" b="1" dirty="0" smtClean="0"/>
              <a:t>ANSWER 15 POINTS</a:t>
            </a:r>
            <a:endParaRPr lang="en-US" b="1" dirty="0"/>
          </a:p>
        </p:txBody>
      </p:sp>
      <p:sp>
        <p:nvSpPr>
          <p:cNvPr id="3" name="Content Placeholder 2"/>
          <p:cNvSpPr>
            <a:spLocks noGrp="1"/>
          </p:cNvSpPr>
          <p:nvPr>
            <p:ph idx="1"/>
          </p:nvPr>
        </p:nvSpPr>
        <p:spPr/>
        <p:txBody>
          <a:bodyPr/>
          <a:lstStyle/>
          <a:p>
            <a:pPr marL="0" indent="0" algn="just">
              <a:spcBef>
                <a:spcPts val="0"/>
              </a:spcBef>
              <a:buNone/>
            </a:pPr>
            <a:endParaRPr lang="en-US" sz="1050" dirty="0"/>
          </a:p>
          <a:p>
            <a:pPr marL="0" indent="0" algn="just">
              <a:buNone/>
            </a:pPr>
            <a:r>
              <a:rPr lang="en-US" sz="2400" dirty="0" smtClean="0"/>
              <a:t>Canon 4,  Conducting the Judge's Extra-Judicial Activities to Minimize the Risk of Conflict with Judicial Obligations </a:t>
            </a:r>
          </a:p>
          <a:p>
            <a:pPr marL="0" indent="0" algn="just">
              <a:buNone/>
            </a:pPr>
            <a:endParaRPr lang="en-US" sz="1600" dirty="0" smtClean="0"/>
          </a:p>
          <a:p>
            <a:pPr marL="0" indent="0" algn="just">
              <a:buNone/>
            </a:pPr>
            <a:r>
              <a:rPr lang="en-US" sz="2400" dirty="0" smtClean="0"/>
              <a:t>C.     Civic or Charitable Activities. </a:t>
            </a:r>
          </a:p>
          <a:p>
            <a:pPr marL="0" lvl="1" indent="0" algn="just">
              <a:buNone/>
            </a:pPr>
            <a:r>
              <a:rPr lang="en-US" sz="2400" dirty="0" smtClean="0"/>
              <a:t>A judge may serve as an officer, director, trustee or non-legal advisor of an educational, religious, charitable, fraternal, or civic organization not conducted for the profit of its members, subject to the following limitations: </a:t>
            </a:r>
          </a:p>
          <a:p>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39</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22387"/>
          </a:xfrm>
        </p:spPr>
        <p:txBody>
          <a:bodyPr/>
          <a:lstStyle/>
          <a:p>
            <a:r>
              <a:rPr lang="en-US" b="1" dirty="0" smtClean="0"/>
              <a:t>COURTHOUSE ETHICS </a:t>
            </a:r>
            <a:br>
              <a:rPr lang="en-US" b="1" dirty="0" smtClean="0"/>
            </a:br>
            <a:r>
              <a:rPr lang="en-US" b="1" dirty="0" smtClean="0"/>
              <a:t>5 POINTS </a:t>
            </a:r>
            <a:endParaRPr lang="en-US" b="1" dirty="0"/>
          </a:p>
        </p:txBody>
      </p:sp>
      <p:sp>
        <p:nvSpPr>
          <p:cNvPr id="3" name="Content Placeholder 2"/>
          <p:cNvSpPr>
            <a:spLocks noGrp="1"/>
          </p:cNvSpPr>
          <p:nvPr>
            <p:ph idx="1"/>
          </p:nvPr>
        </p:nvSpPr>
        <p:spPr/>
        <p:txBody>
          <a:bodyPr/>
          <a:lstStyle/>
          <a:p>
            <a:pPr algn="just">
              <a:buNone/>
            </a:pPr>
            <a:r>
              <a:rPr lang="en-US" sz="2400" dirty="0" smtClean="0"/>
              <a:t>	</a:t>
            </a:r>
          </a:p>
          <a:p>
            <a:pPr marL="0" indent="0" algn="just">
              <a:buNone/>
            </a:pPr>
            <a:r>
              <a:rPr lang="en-US" sz="2400" dirty="0" smtClean="0"/>
              <a:t>Alpha, a partner in the law firm of Alpha &amp; Beta, represents the plaintiff in an adversary proceeding. Alpha tried the case, and the court ruled in favor of the defendant.  Alpha appealed. Alpha’s brief stated, “It is uncontroverted that Deft transferred the asset without fair consideration.” In fact, Observant Accountant, a witness called by defendant, testified that defendant paid a fair price for the asset. Alpha was aware of this testimony.</a:t>
            </a:r>
            <a:br>
              <a:rPr lang="en-US" sz="2400" dirty="0" smtClean="0"/>
            </a:b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endParaRPr lang="en-US" sz="20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4</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a:t>
            </a:r>
            <a:br>
              <a:rPr lang="en-US" b="1" dirty="0" smtClean="0"/>
            </a:br>
            <a:r>
              <a:rPr lang="en-US" b="1" dirty="0" smtClean="0"/>
              <a:t>ANSWER 15 POINTS</a:t>
            </a:r>
            <a:endParaRPr lang="en-US" b="1" dirty="0"/>
          </a:p>
        </p:txBody>
      </p:sp>
      <p:sp>
        <p:nvSpPr>
          <p:cNvPr id="3" name="Content Placeholder 2"/>
          <p:cNvSpPr>
            <a:spLocks noGrp="1"/>
          </p:cNvSpPr>
          <p:nvPr>
            <p:ph idx="1"/>
          </p:nvPr>
        </p:nvSpPr>
        <p:spPr>
          <a:xfrm>
            <a:off x="457200" y="1676400"/>
            <a:ext cx="8229600" cy="4530725"/>
          </a:xfrm>
        </p:spPr>
        <p:txBody>
          <a:bodyPr/>
          <a:lstStyle/>
          <a:p>
            <a:pPr marL="0" indent="0" algn="just">
              <a:buNone/>
              <a:tabLst>
                <a:tab pos="690563" algn="l"/>
              </a:tabLst>
            </a:pPr>
            <a:r>
              <a:rPr lang="en-US" sz="1800" dirty="0" smtClean="0">
                <a:effectLst>
                  <a:outerShdw blurRad="38100" dist="38100" dir="2700000" algn="tl">
                    <a:srgbClr val="000000">
                      <a:alpha val="43137"/>
                    </a:srgbClr>
                  </a:outerShdw>
                </a:effectLst>
              </a:rPr>
              <a:t>(1)	</a:t>
            </a:r>
            <a:r>
              <a:rPr lang="en-US" sz="1800" dirty="0" smtClean="0">
                <a:solidFill>
                  <a:schemeClr val="tx2"/>
                </a:solidFill>
                <a:effectLst>
                  <a:outerShdw blurRad="38100" dist="38100" dir="2700000" algn="tl">
                    <a:srgbClr val="000000">
                      <a:alpha val="43137"/>
                    </a:srgbClr>
                  </a:outerShdw>
                </a:effectLst>
              </a:rPr>
              <a:t>A judge should not serve if it is likely that the organization will be engaged in proceedings that would ordinarily come before the judge or will be regularly or frequently engaged in adversary proceedings in any court.</a:t>
            </a:r>
          </a:p>
          <a:p>
            <a:pPr algn="just"/>
            <a:endParaRPr lang="en-US" sz="1800" dirty="0" smtClean="0">
              <a:solidFill>
                <a:schemeClr val="tx2"/>
              </a:solidFill>
              <a:effectLst>
                <a:outerShdw blurRad="38100" dist="38100" dir="2700000" algn="tl">
                  <a:srgbClr val="000000">
                    <a:alpha val="43137"/>
                  </a:srgbClr>
                </a:outerShdw>
              </a:effectLst>
            </a:endParaRPr>
          </a:p>
          <a:p>
            <a:pPr marL="0" indent="0" algn="just">
              <a:buNone/>
              <a:tabLst>
                <a:tab pos="690563" algn="l"/>
              </a:tabLst>
            </a:pPr>
            <a:r>
              <a:rPr lang="en-US" sz="1800" dirty="0" smtClean="0">
                <a:solidFill>
                  <a:schemeClr val="tx2"/>
                </a:solidFill>
                <a:effectLst>
                  <a:outerShdw blurRad="38100" dist="38100" dir="2700000" algn="tl">
                    <a:srgbClr val="000000">
                      <a:alpha val="43137"/>
                    </a:srgbClr>
                  </a:outerShdw>
                </a:effectLst>
              </a:rPr>
              <a:t>(2) 	A judge shall not solicit funds for any educational, religious, charitable, fraternal or civic organization, but may be listed as an officer, director, delegate, or trustee of such an organization, and may be a speaker or a guest of honor at an organization's fund raising events. </a:t>
            </a:r>
          </a:p>
          <a:p>
            <a:pPr algn="just"/>
            <a:endParaRPr lang="en-US" sz="1800" dirty="0" smtClean="0">
              <a:solidFill>
                <a:schemeClr val="tx2"/>
              </a:solidFill>
              <a:effectLst>
                <a:outerShdw blurRad="38100" dist="38100" dir="2700000" algn="tl">
                  <a:srgbClr val="000000">
                    <a:alpha val="43137"/>
                  </a:srgbClr>
                </a:outerShdw>
              </a:effectLst>
            </a:endParaRPr>
          </a:p>
          <a:p>
            <a:pPr marL="0" indent="0" algn="just">
              <a:buNone/>
              <a:tabLst>
                <a:tab pos="690563" algn="l"/>
              </a:tabLst>
            </a:pPr>
            <a:r>
              <a:rPr lang="en-US" sz="1800" dirty="0" smtClean="0">
                <a:solidFill>
                  <a:schemeClr val="tx2"/>
                </a:solidFill>
                <a:effectLst>
                  <a:outerShdw blurRad="38100" dist="38100" dir="2700000" algn="tl">
                    <a:srgbClr val="000000">
                      <a:alpha val="43137"/>
                    </a:srgbClr>
                  </a:outerShdw>
                </a:effectLst>
              </a:rPr>
              <a:t>(3) 	A judge should not give investment advice to such an organization, but may serve on its board of directors or trustees even though it has the responsibility for approving investment decisions.</a:t>
            </a:r>
          </a:p>
          <a:p>
            <a:pPr>
              <a:buNone/>
            </a:pPr>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40</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a:t>
            </a:r>
            <a:br>
              <a:rPr lang="en-US" b="1" dirty="0" smtClean="0"/>
            </a:br>
            <a:r>
              <a:rPr lang="en-US" b="1" dirty="0" smtClean="0"/>
              <a:t>20 POINTS</a:t>
            </a:r>
            <a:endParaRPr lang="en-US" b="1" dirty="0"/>
          </a:p>
        </p:txBody>
      </p:sp>
      <p:sp>
        <p:nvSpPr>
          <p:cNvPr id="3" name="Content Placeholder 2"/>
          <p:cNvSpPr>
            <a:spLocks noGrp="1"/>
          </p:cNvSpPr>
          <p:nvPr>
            <p:ph idx="1"/>
          </p:nvPr>
        </p:nvSpPr>
        <p:spPr>
          <a:xfrm>
            <a:off x="457200" y="1981200"/>
            <a:ext cx="8229600" cy="4149725"/>
          </a:xfrm>
        </p:spPr>
        <p:txBody>
          <a:bodyPr/>
          <a:lstStyle/>
          <a:p>
            <a:pPr algn="just">
              <a:buNone/>
            </a:pPr>
            <a:r>
              <a:rPr lang="en-US" sz="2000" dirty="0" smtClean="0"/>
              <a:t>	</a:t>
            </a:r>
            <a:r>
              <a:rPr lang="en-US" sz="2400" dirty="0" smtClean="0"/>
              <a:t>What four sources provide the standards to be applied to judicial disqualification in Texas?</a:t>
            </a:r>
          </a:p>
          <a:p>
            <a:pPr>
              <a:buNone/>
            </a:pPr>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41</a:t>
            </a:fld>
            <a:endParaRPr lang="en-US" dirty="0"/>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JUDICIAL CONDUCT ANSWER 20 POINTS</a:t>
            </a:r>
            <a:endParaRPr lang="en-US" b="1" dirty="0"/>
          </a:p>
        </p:txBody>
      </p:sp>
      <p:sp>
        <p:nvSpPr>
          <p:cNvPr id="3" name="Content Placeholder 2"/>
          <p:cNvSpPr>
            <a:spLocks noGrp="1"/>
          </p:cNvSpPr>
          <p:nvPr>
            <p:ph idx="1"/>
          </p:nvPr>
        </p:nvSpPr>
        <p:spPr>
          <a:xfrm>
            <a:off x="533400" y="1828800"/>
            <a:ext cx="8229600" cy="5029200"/>
          </a:xfrm>
        </p:spPr>
        <p:txBody>
          <a:bodyPr/>
          <a:lstStyle/>
          <a:p>
            <a:pPr marL="53975" indent="-53975">
              <a:buNone/>
            </a:pPr>
            <a:endParaRPr lang="en-US" sz="2400" dirty="0" smtClean="0"/>
          </a:p>
          <a:p>
            <a:pPr marL="53975" indent="-53975">
              <a:buNone/>
            </a:pPr>
            <a:r>
              <a:rPr lang="en-US" sz="2400" dirty="0" smtClean="0"/>
              <a:t>Texas Constitution;</a:t>
            </a:r>
          </a:p>
          <a:p>
            <a:pPr marL="0" indent="0">
              <a:buNone/>
            </a:pPr>
            <a:r>
              <a:rPr lang="en-US" sz="2400" dirty="0" smtClean="0"/>
              <a:t>Texas Rules of Civil Procedure;</a:t>
            </a:r>
          </a:p>
          <a:p>
            <a:pPr marL="53975" indent="-53975">
              <a:buNone/>
            </a:pPr>
            <a:r>
              <a:rPr lang="en-US" sz="2400" dirty="0" smtClean="0"/>
              <a:t>Texas Code of Criminal Procedure; and </a:t>
            </a:r>
          </a:p>
          <a:p>
            <a:pPr>
              <a:buNone/>
            </a:pPr>
            <a:r>
              <a:rPr lang="en-US" sz="2400" dirty="0" smtClean="0"/>
              <a:t>Texas Code of Judicial Conduct.  </a:t>
            </a:r>
          </a:p>
          <a:p>
            <a:pPr>
              <a:buNone/>
            </a:pPr>
            <a:endParaRPr lang="en-US" sz="2400" i="1" dirty="0" smtClean="0"/>
          </a:p>
          <a:p>
            <a:pPr marL="0" indent="0">
              <a:buNone/>
            </a:pPr>
            <a:r>
              <a:rPr lang="en-US" sz="2400" i="1" dirty="0" smtClean="0"/>
              <a:t>See In re: </a:t>
            </a:r>
            <a:r>
              <a:rPr lang="en-US" sz="2400" i="1" dirty="0" err="1" smtClean="0"/>
              <a:t>K.E.M</a:t>
            </a:r>
            <a:r>
              <a:rPr lang="en-US" sz="2400" i="1" dirty="0" smtClean="0"/>
              <a:t>.</a:t>
            </a:r>
            <a:r>
              <a:rPr lang="en-US" sz="2400" dirty="0" smtClean="0"/>
              <a:t>,</a:t>
            </a:r>
            <a:r>
              <a:rPr lang="en-US" sz="2400" i="1" dirty="0" smtClean="0"/>
              <a:t> </a:t>
            </a:r>
            <a:r>
              <a:rPr lang="en-US" sz="2400" dirty="0" smtClean="0"/>
              <a:t>89 S.W.3d 814 (Tex. App.—Corpus Christi, 2002, no pet.)</a:t>
            </a:r>
          </a:p>
          <a:p>
            <a:pPr marL="0" indent="0">
              <a:buNone/>
            </a:pPr>
            <a:r>
              <a:rPr lang="en-US" sz="2400" dirty="0" smtClean="0"/>
              <a:t>					</a:t>
            </a:r>
            <a:endParaRPr lang="en-US" sz="2400" dirty="0"/>
          </a:p>
        </p:txBody>
      </p:sp>
      <p:sp>
        <p:nvSpPr>
          <p:cNvPr id="4" name="Date Placeholder 3"/>
          <p:cNvSpPr>
            <a:spLocks noGrp="1"/>
          </p:cNvSpPr>
          <p:nvPr>
            <p:ph type="dt" sz="half" idx="10"/>
          </p:nvPr>
        </p:nvSpPr>
        <p:spPr>
          <a:xfrm>
            <a:off x="457200" y="6248400"/>
            <a:ext cx="2133600" cy="457200"/>
          </a:xfrm>
        </p:spPr>
        <p:txBody>
          <a:bodyPr/>
          <a:lstStyle/>
          <a:p>
            <a:pPr>
              <a:defRPr/>
            </a:pPr>
            <a:fld id="{648A4C24-CA77-4DEB-9EFC-1F50DF2DA0E4}" type="slidenum">
              <a:rPr lang="en-US" smtClean="0"/>
              <a:pPr>
                <a:defRPr/>
              </a:pPr>
              <a:t>42</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CDC51F4D-4E0D-4F88-8DC8-4E80CB2F8CFF}" type="slidenum">
              <a:rPr lang="en-US"/>
              <a:pPr>
                <a:defRPr/>
              </a:pPr>
              <a:t>43</a:t>
            </a:fld>
            <a:endParaRPr lang="en-US" dirty="0"/>
          </a:p>
        </p:txBody>
      </p:sp>
      <p:sp>
        <p:nvSpPr>
          <p:cNvPr id="208898" name="Rectangle 1026"/>
          <p:cNvSpPr>
            <a:spLocks noGrp="1" noChangeArrowheads="1"/>
          </p:cNvSpPr>
          <p:nvPr>
            <p:ph type="title"/>
          </p:nvPr>
        </p:nvSpPr>
        <p:spPr/>
        <p:txBody>
          <a:bodyPr/>
          <a:lstStyle/>
          <a:p>
            <a:pPr eaLnBrk="1" hangingPunct="1">
              <a:defRPr/>
            </a:pPr>
            <a:r>
              <a:rPr lang="en-US" b="1" dirty="0" smtClean="0"/>
              <a:t>JUDICIAL CONDUCT</a:t>
            </a:r>
            <a:br>
              <a:rPr lang="en-US" b="1" dirty="0" smtClean="0"/>
            </a:br>
            <a:r>
              <a:rPr lang="en-US" b="1" dirty="0" smtClean="0"/>
              <a:t>25 POINTS</a:t>
            </a:r>
          </a:p>
        </p:txBody>
      </p:sp>
      <p:sp>
        <p:nvSpPr>
          <p:cNvPr id="208904" name="Rectangle 1032"/>
          <p:cNvSpPr>
            <a:spLocks noChangeArrowheads="1"/>
          </p:cNvSpPr>
          <p:nvPr/>
        </p:nvSpPr>
        <p:spPr bwMode="auto">
          <a:xfrm>
            <a:off x="473075" y="1758950"/>
            <a:ext cx="8348663" cy="461665"/>
          </a:xfrm>
          <a:prstGeom prst="rect">
            <a:avLst/>
          </a:prstGeom>
          <a:noFill/>
          <a:ln w="9525">
            <a:noFill/>
            <a:miter lim="800000"/>
            <a:headEnd/>
            <a:tailEnd/>
          </a:ln>
          <a:effectLst/>
        </p:spPr>
        <p:txBody>
          <a:bodyPr wrap="square">
            <a:spAutoFit/>
          </a:bodyPr>
          <a:lstStyle/>
          <a:p>
            <a:pPr algn="just">
              <a:buFont typeface="Wingdings" pitchFamily="2" charset="2"/>
              <a:buNone/>
            </a:pPr>
            <a:endParaRPr lang="en-US" sz="2400" u="none" dirty="0"/>
          </a:p>
        </p:txBody>
      </p:sp>
      <p:sp>
        <p:nvSpPr>
          <p:cNvPr id="6" name="Rectangle 5"/>
          <p:cNvSpPr/>
          <p:nvPr/>
        </p:nvSpPr>
        <p:spPr>
          <a:xfrm>
            <a:off x="473075" y="1905000"/>
            <a:ext cx="7756525" cy="1938992"/>
          </a:xfrm>
          <a:prstGeom prst="rect">
            <a:avLst/>
          </a:prstGeom>
        </p:spPr>
        <p:txBody>
          <a:bodyPr wrap="square">
            <a:spAutoFit/>
          </a:bodyPr>
          <a:lstStyle/>
          <a:p>
            <a:pPr algn="just"/>
            <a:r>
              <a:rPr lang="en-US" sz="2400" u="none" dirty="0" smtClean="0">
                <a:effectLst>
                  <a:outerShdw blurRad="38100" dist="38100" dir="2700000" algn="tl">
                    <a:srgbClr val="000000">
                      <a:alpha val="43137"/>
                    </a:srgbClr>
                  </a:outerShdw>
                </a:effectLst>
              </a:rPr>
              <a:t>A lawyer who is a candidate for judicial office shall comply with the applicable provisions of the Texas Code of Judicial Conduct.  </a:t>
            </a:r>
          </a:p>
          <a:p>
            <a:pPr algn="just"/>
            <a:endParaRPr lang="en-US" sz="2400" u="none" dirty="0">
              <a:effectLst>
                <a:outerShdw blurRad="38100" dist="38100" dir="2700000" algn="tl">
                  <a:srgbClr val="000000">
                    <a:alpha val="43137"/>
                  </a:srgbClr>
                </a:outerShdw>
              </a:effectLst>
            </a:endParaRPr>
          </a:p>
          <a:p>
            <a:pPr algn="just"/>
            <a:r>
              <a:rPr lang="en-US" sz="2400" u="none" dirty="0" smtClean="0">
                <a:effectLst>
                  <a:outerShdw blurRad="38100" dist="38100" dir="2700000" algn="tl">
                    <a:srgbClr val="000000">
                      <a:alpha val="43137"/>
                    </a:srgbClr>
                  </a:outerShdw>
                </a:effectLst>
              </a:rPr>
              <a:t>True or False? </a:t>
            </a:r>
            <a:endParaRPr lang="en-US" sz="2400" u="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5351071"/>
      </p:ext>
    </p:extLst>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B09D59BB-FE1E-4613-9F21-C9D63397B4F0}" type="slidenum">
              <a:rPr lang="en-US"/>
              <a:pPr>
                <a:defRPr/>
              </a:pPr>
              <a:t>44</a:t>
            </a:fld>
            <a:endParaRPr lang="en-US" dirty="0"/>
          </a:p>
        </p:txBody>
      </p:sp>
      <p:sp>
        <p:nvSpPr>
          <p:cNvPr id="209922" name="Rectangle 2"/>
          <p:cNvSpPr>
            <a:spLocks noGrp="1" noChangeArrowheads="1"/>
          </p:cNvSpPr>
          <p:nvPr>
            <p:ph type="title"/>
          </p:nvPr>
        </p:nvSpPr>
        <p:spPr/>
        <p:txBody>
          <a:bodyPr/>
          <a:lstStyle/>
          <a:p>
            <a:pPr eaLnBrk="1" hangingPunct="1">
              <a:defRPr/>
            </a:pPr>
            <a:r>
              <a:rPr lang="en-US" b="1" dirty="0" smtClean="0"/>
              <a:t>JUDICIAL CONDUCT ANSWER 25 POINTS</a:t>
            </a:r>
          </a:p>
        </p:txBody>
      </p:sp>
      <p:sp>
        <p:nvSpPr>
          <p:cNvPr id="12292" name="AutoShape 6">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
        <p:nvSpPr>
          <p:cNvPr id="12293" name="Rectangle 8"/>
          <p:cNvSpPr>
            <a:spLocks noChangeArrowheads="1"/>
          </p:cNvSpPr>
          <p:nvPr/>
        </p:nvSpPr>
        <p:spPr bwMode="auto">
          <a:xfrm>
            <a:off x="381000" y="1905000"/>
            <a:ext cx="8499475" cy="1323439"/>
          </a:xfrm>
          <a:prstGeom prst="rect">
            <a:avLst/>
          </a:prstGeom>
          <a:noFill/>
          <a:ln w="9525">
            <a:noFill/>
            <a:miter lim="800000"/>
            <a:headEnd/>
            <a:tailEnd/>
          </a:ln>
        </p:spPr>
        <p:txBody>
          <a:bodyPr>
            <a:spAutoFit/>
          </a:bodyPr>
          <a:lstStyle/>
          <a:p>
            <a:r>
              <a:rPr lang="en-US" sz="3200" b="1" u="none" dirty="0" smtClean="0">
                <a:effectLst>
                  <a:outerShdw blurRad="38100" dist="38100" dir="2700000" algn="tl">
                    <a:srgbClr val="000000">
                      <a:alpha val="43137"/>
                    </a:srgbClr>
                  </a:outerShdw>
                </a:effectLst>
              </a:rPr>
              <a:t>Answer: True.</a:t>
            </a:r>
            <a:r>
              <a:rPr lang="en-US" sz="3200" u="none" dirty="0" smtClean="0">
                <a:effectLst>
                  <a:outerShdw blurRad="38100" dist="38100" dir="2700000" algn="tl">
                    <a:srgbClr val="000000">
                      <a:alpha val="43137"/>
                    </a:srgbClr>
                  </a:outerShdw>
                </a:effectLst>
              </a:rPr>
              <a:t>  </a:t>
            </a:r>
          </a:p>
          <a:p>
            <a:endParaRPr lang="en-US" sz="2400" u="none" dirty="0" smtClean="0">
              <a:effectLst>
                <a:outerShdw blurRad="38100" dist="38100" dir="2700000" algn="tl">
                  <a:srgbClr val="000000">
                    <a:alpha val="43137"/>
                  </a:srgbClr>
                </a:outerShdw>
              </a:effectLst>
            </a:endParaRPr>
          </a:p>
          <a:p>
            <a:r>
              <a:rPr lang="en-US" sz="2400" u="none" dirty="0" smtClean="0">
                <a:effectLst>
                  <a:outerShdw blurRad="38100" dist="38100" dir="2700000" algn="tl">
                    <a:srgbClr val="000000">
                      <a:alpha val="43137"/>
                    </a:srgbClr>
                  </a:outerShdw>
                </a:effectLst>
              </a:rPr>
              <a:t>Tex. Disciplinary R. </a:t>
            </a:r>
            <a:r>
              <a:rPr lang="en-US" sz="2400" u="none" dirty="0" err="1" smtClean="0">
                <a:effectLst>
                  <a:outerShdw blurRad="38100" dist="38100" dir="2700000" algn="tl">
                    <a:srgbClr val="000000">
                      <a:alpha val="43137"/>
                    </a:srgbClr>
                  </a:outerShdw>
                </a:effectLst>
              </a:rPr>
              <a:t>Prof’l</a:t>
            </a:r>
            <a:r>
              <a:rPr lang="en-US" sz="2400" u="none" dirty="0" smtClean="0">
                <a:effectLst>
                  <a:outerShdw blurRad="38100" dist="38100" dir="2700000" algn="tl">
                    <a:srgbClr val="000000">
                      <a:alpha val="43137"/>
                    </a:srgbClr>
                  </a:outerShdw>
                </a:effectLst>
              </a:rPr>
              <a:t> Conduct 8.02(b).  </a:t>
            </a:r>
            <a:endParaRPr lang="en-US" sz="2400" u="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3796159"/>
      </p:ext>
    </p:extLst>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5400" b="1" dirty="0" smtClean="0">
                <a:latin typeface="+mj-lt"/>
              </a:rPr>
              <a:t>CONFLICTS</a:t>
            </a: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45</a:t>
            </a:fld>
            <a:endParaRPr lang="en-US" dirty="0"/>
          </a:p>
        </p:txBody>
      </p:sp>
    </p:spTree>
    <p:extLst>
      <p:ext uri="{BB962C8B-B14F-4D97-AF65-F5344CB8AC3E}">
        <p14:creationId xmlns:p14="http://schemas.microsoft.com/office/powerpoint/2010/main" val="3799536981"/>
      </p:ext>
    </p:extLst>
  </p:cSld>
  <p:clrMapOvr>
    <a:masterClrMapping/>
  </p:clrMapOvr>
  <p:transition>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5 POINTS</a:t>
            </a:r>
            <a:endParaRPr lang="en-US" b="1" dirty="0"/>
          </a:p>
        </p:txBody>
      </p:sp>
      <p:sp>
        <p:nvSpPr>
          <p:cNvPr id="3" name="Content Placeholder 2"/>
          <p:cNvSpPr>
            <a:spLocks noGrp="1"/>
          </p:cNvSpPr>
          <p:nvPr>
            <p:ph idx="1"/>
          </p:nvPr>
        </p:nvSpPr>
        <p:spPr>
          <a:xfrm>
            <a:off x="457200" y="1600200"/>
            <a:ext cx="8229600" cy="4800600"/>
          </a:xfrm>
        </p:spPr>
        <p:txBody>
          <a:bodyPr/>
          <a:lstStyle/>
          <a:p>
            <a:pPr marL="0" indent="0" algn="just">
              <a:spcBef>
                <a:spcPts val="600"/>
              </a:spcBef>
              <a:spcAft>
                <a:spcPts val="600"/>
              </a:spcAft>
              <a:buNone/>
            </a:pPr>
            <a:r>
              <a:rPr lang="en-US" sz="1800" dirty="0" smtClean="0"/>
              <a:t>Melinda Darling represents a major oil and gas client in a high-profile environmental pollution case that has caught the attention of the media and politicians.  A well-funded environmental protection group is filming a Netflix series based on the events at issue in the lawsuit and it paints the company in a very negative light.  </a:t>
            </a:r>
          </a:p>
          <a:p>
            <a:pPr marL="0" indent="0" algn="just">
              <a:spcBef>
                <a:spcPts val="600"/>
              </a:spcBef>
              <a:spcAft>
                <a:spcPts val="600"/>
              </a:spcAft>
              <a:buNone/>
            </a:pPr>
            <a:r>
              <a:rPr lang="en-US" sz="1800" dirty="0" smtClean="0"/>
              <a:t>Darling strongly recommends that her client act aggressively to get its version of the story “out there in the court of public opinion.”   Darling thinks that outsiders should be asked to push the story, because it may be less convincing coming directly from the Client.  The Client agrees, and asks Darling to handle the publicity.  </a:t>
            </a:r>
          </a:p>
          <a:p>
            <a:pPr marL="0" indent="0" algn="just">
              <a:spcBef>
                <a:spcPts val="600"/>
              </a:spcBef>
              <a:buNone/>
            </a:pPr>
            <a:r>
              <a:rPr lang="en-US" sz="1800" dirty="0" smtClean="0"/>
              <a:t>The </a:t>
            </a:r>
            <a:r>
              <a:rPr lang="en-US" sz="1800" dirty="0" err="1" smtClean="0"/>
              <a:t>Cleint</a:t>
            </a:r>
            <a:r>
              <a:rPr lang="en-US" sz="1800" dirty="0" smtClean="0"/>
              <a:t> offers to sign over to Darling all rights to any literary or media rights based on the subject matter of the lawsuit.  </a:t>
            </a:r>
          </a:p>
          <a:p>
            <a:pPr marL="0" indent="0" algn="just">
              <a:spcBef>
                <a:spcPts val="600"/>
              </a:spcBef>
              <a:buNone/>
            </a:pPr>
            <a:endParaRPr lang="en-US" sz="1800" u="sng" dirty="0" smtClean="0"/>
          </a:p>
          <a:p>
            <a:pPr marL="0" indent="0" algn="just">
              <a:spcBef>
                <a:spcPts val="600"/>
              </a:spcBef>
              <a:buNone/>
            </a:pPr>
            <a:r>
              <a:rPr lang="en-US" sz="1800" dirty="0" smtClean="0"/>
              <a:t>May Darling accept?</a:t>
            </a:r>
          </a:p>
          <a:p>
            <a:pPr marL="0" indent="0" algn="just">
              <a:buNone/>
            </a:pPr>
            <a:r>
              <a:rPr lang="en-US" sz="2400" dirty="0" smtClean="0"/>
              <a:t/>
            </a:r>
            <a:br>
              <a:rPr lang="en-US" sz="2400" dirty="0" smtClean="0"/>
            </a:br>
            <a:r>
              <a:rPr lang="en-US" sz="2400" dirty="0" smtClean="0"/>
              <a:t/>
            </a:r>
            <a:br>
              <a:rPr lang="en-US" sz="2400" dirty="0" smtClean="0"/>
            </a:br>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46</a:t>
            </a:fld>
            <a:r>
              <a:rPr lang="en-US" dirty="0" smtClean="0"/>
              <a:t>   </a:t>
            </a:r>
            <a:endParaRPr lang="en-US" dirty="0"/>
          </a:p>
        </p:txBody>
      </p:sp>
    </p:spTree>
    <p:extLst>
      <p:ext uri="{BB962C8B-B14F-4D97-AF65-F5344CB8AC3E}">
        <p14:creationId xmlns:p14="http://schemas.microsoft.com/office/powerpoint/2010/main" val="3300191286"/>
      </p:ext>
    </p:extLst>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ANSWER 5 POINTS</a:t>
            </a:r>
            <a:endParaRPr lang="en-US" b="1" dirty="0"/>
          </a:p>
        </p:txBody>
      </p:sp>
      <p:sp>
        <p:nvSpPr>
          <p:cNvPr id="3" name="Content Placeholder 2"/>
          <p:cNvSpPr>
            <a:spLocks noGrp="1"/>
          </p:cNvSpPr>
          <p:nvPr>
            <p:ph idx="1"/>
          </p:nvPr>
        </p:nvSpPr>
        <p:spPr>
          <a:xfrm>
            <a:off x="457200" y="1295400"/>
            <a:ext cx="8229600" cy="6324599"/>
          </a:xfrm>
        </p:spPr>
        <p:txBody>
          <a:bodyPr/>
          <a:lstStyle/>
          <a:p>
            <a:pPr marL="0" indent="0">
              <a:spcBef>
                <a:spcPts val="0"/>
              </a:spcBef>
              <a:spcAft>
                <a:spcPts val="333"/>
              </a:spcAft>
              <a:buNone/>
            </a:pPr>
            <a:endParaRPr lang="en-US" sz="2400" dirty="0" smtClean="0"/>
          </a:p>
          <a:p>
            <a:pPr marL="0" indent="0">
              <a:spcBef>
                <a:spcPts val="0"/>
              </a:spcBef>
              <a:spcAft>
                <a:spcPts val="333"/>
              </a:spcAft>
              <a:buNone/>
            </a:pPr>
            <a:r>
              <a:rPr lang="en-US" b="1" dirty="0" smtClean="0"/>
              <a:t>Answer:  No.</a:t>
            </a:r>
            <a:r>
              <a:rPr lang="en-US" dirty="0" smtClean="0"/>
              <a:t>  </a:t>
            </a:r>
          </a:p>
          <a:p>
            <a:pPr marL="0" indent="0">
              <a:spcBef>
                <a:spcPts val="0"/>
              </a:spcBef>
              <a:spcAft>
                <a:spcPts val="333"/>
              </a:spcAft>
              <a:buNone/>
            </a:pPr>
            <a:endParaRPr lang="en-US" sz="2400" i="1" dirty="0" smtClean="0"/>
          </a:p>
          <a:p>
            <a:pPr marL="0" indent="0">
              <a:spcBef>
                <a:spcPts val="0"/>
              </a:spcBef>
              <a:spcAft>
                <a:spcPts val="333"/>
              </a:spcAft>
              <a:buNone/>
            </a:pPr>
            <a:r>
              <a:rPr lang="en-US" sz="2300" dirty="0" smtClean="0"/>
              <a:t>Rule 1.08. Conflict of Interest: Prohibited Transactions  </a:t>
            </a:r>
          </a:p>
          <a:p>
            <a:pPr marL="0" indent="0">
              <a:spcBef>
                <a:spcPts val="0"/>
              </a:spcBef>
              <a:spcAft>
                <a:spcPts val="0"/>
              </a:spcAft>
              <a:buNone/>
            </a:pPr>
            <a:endParaRPr lang="en-US" sz="1200" dirty="0" smtClean="0"/>
          </a:p>
          <a:p>
            <a:pPr marL="0" indent="0" algn="just">
              <a:spcBef>
                <a:spcPts val="0"/>
              </a:spcBef>
              <a:spcAft>
                <a:spcPts val="333"/>
              </a:spcAft>
              <a:buNone/>
            </a:pPr>
            <a:r>
              <a:rPr lang="en-US" sz="2300" dirty="0" smtClean="0"/>
              <a:t>(c) Prior to the conclusion of all aspects of the matter giving rise to the lawyer's employment, a lawyer shall not make or negotiate an agreement with a client, prospective client, or former client giving the lawyer literary or media rights to a portrayal or account based in substantial part on information relating to the representation.</a:t>
            </a:r>
          </a:p>
          <a:p>
            <a:pPr marL="0" indent="0">
              <a:spcBef>
                <a:spcPts val="0"/>
              </a:spcBef>
              <a:spcAft>
                <a:spcPts val="333"/>
              </a:spcAft>
              <a:buNone/>
            </a:pPr>
            <a:endParaRPr lang="en-US" sz="23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47</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10 POINTS</a:t>
            </a:r>
            <a:endParaRPr lang="en-US" b="1" dirty="0"/>
          </a:p>
        </p:txBody>
      </p:sp>
      <p:sp>
        <p:nvSpPr>
          <p:cNvPr id="3" name="Content Placeholder 2"/>
          <p:cNvSpPr>
            <a:spLocks noGrp="1"/>
          </p:cNvSpPr>
          <p:nvPr>
            <p:ph idx="1"/>
          </p:nvPr>
        </p:nvSpPr>
        <p:spPr>
          <a:xfrm>
            <a:off x="381000" y="1752600"/>
            <a:ext cx="8229600" cy="4530725"/>
          </a:xfrm>
        </p:spPr>
        <p:txBody>
          <a:bodyPr/>
          <a:lstStyle/>
          <a:p>
            <a:pPr marL="0" indent="0" algn="just">
              <a:spcBef>
                <a:spcPts val="0"/>
              </a:spcBef>
              <a:buNone/>
            </a:pPr>
            <a:r>
              <a:rPr lang="en-US" sz="2400" dirty="0" smtClean="0"/>
              <a:t>While in law school, Jimmy Stewart worked as a law clerk for Pain and Fear, P.C. Stewart prepared research memos for the firm related to a lawsuit in which the firm represented the plaintiff, Start Up Co., against Established Tech.  After graduation from law school and passing the bar examination, Jimmy Stewart began working as an associate for a second law firm, Dewey, </a:t>
            </a:r>
            <a:r>
              <a:rPr lang="en-US" sz="2400" dirty="0" err="1" smtClean="0"/>
              <a:t>Cheatem</a:t>
            </a:r>
            <a:r>
              <a:rPr lang="en-US" sz="2400" dirty="0" smtClean="0"/>
              <a:t> and Howe, P.C., which represents the defendant, Established Tech, in the lawsuit brought by Start Up Co.</a:t>
            </a:r>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48</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10 POINTS</a:t>
            </a:r>
            <a:endParaRPr lang="en-US" b="1" dirty="0"/>
          </a:p>
        </p:txBody>
      </p:sp>
      <p:sp>
        <p:nvSpPr>
          <p:cNvPr id="3" name="Content Placeholder 2"/>
          <p:cNvSpPr>
            <a:spLocks noGrp="1"/>
          </p:cNvSpPr>
          <p:nvPr>
            <p:ph idx="1"/>
          </p:nvPr>
        </p:nvSpPr>
        <p:spPr>
          <a:xfrm>
            <a:off x="457200" y="1676400"/>
            <a:ext cx="8229600" cy="4454525"/>
          </a:xfrm>
        </p:spPr>
        <p:txBody>
          <a:bodyPr/>
          <a:lstStyle/>
          <a:p>
            <a:pPr marL="0" indent="0" algn="just">
              <a:buNone/>
            </a:pPr>
            <a:r>
              <a:rPr lang="en-US" sz="2300" dirty="0" smtClean="0"/>
              <a:t>Once Dewey, </a:t>
            </a:r>
            <a:r>
              <a:rPr lang="en-US" sz="2300" dirty="0" err="1" smtClean="0"/>
              <a:t>Cheatem</a:t>
            </a:r>
            <a:r>
              <a:rPr lang="en-US" sz="2300" dirty="0" smtClean="0"/>
              <a:t> learns that Stewart worked for Pain and Fear during law school and was involved in the lawsuit against Established Tech, Dewey, </a:t>
            </a:r>
            <a:r>
              <a:rPr lang="en-US" sz="2300" dirty="0" err="1" smtClean="0"/>
              <a:t>Cheatem</a:t>
            </a:r>
            <a:r>
              <a:rPr lang="en-US" sz="2300" dirty="0" smtClean="0"/>
              <a:t> continues to represent Established Tech but utilizes screening procedures to prevent Stewart from being involved in the representation of Established Tech and from sharing any confidential information concerning Start Up Co. with anyone in the firm. Start Up Co. and Pain and Fear have not waived their rights concerning information entrusted to Stewart—who was only a young pup at the time he worked on the case.</a:t>
            </a:r>
            <a:endParaRPr lang="en-US" sz="23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49</a:t>
            </a:fld>
            <a:endParaRPr lang="en-US" dirty="0"/>
          </a:p>
        </p:txBody>
      </p:sp>
      <p:sp>
        <p:nvSpPr>
          <p:cNvPr id="6" name="TextBox 5"/>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COURTHOUSE ETHICS</a:t>
            </a:r>
            <a:br>
              <a:rPr lang="en-US" b="1" dirty="0" smtClean="0"/>
            </a:br>
            <a:r>
              <a:rPr lang="en-US" b="1" dirty="0" smtClean="0"/>
              <a:t>5 POINTS</a:t>
            </a:r>
            <a:endParaRPr lang="en-US" b="1" dirty="0"/>
          </a:p>
        </p:txBody>
      </p:sp>
      <p:sp>
        <p:nvSpPr>
          <p:cNvPr id="3" name="Content Placeholder 2"/>
          <p:cNvSpPr>
            <a:spLocks noGrp="1"/>
          </p:cNvSpPr>
          <p:nvPr>
            <p:ph idx="1"/>
          </p:nvPr>
        </p:nvSpPr>
        <p:spPr/>
        <p:txBody>
          <a:bodyPr/>
          <a:lstStyle/>
          <a:p>
            <a:pPr marL="0" indent="0" algn="just">
              <a:buNone/>
            </a:pPr>
            <a:r>
              <a:rPr lang="en-US" sz="2400" dirty="0" smtClean="0">
                <a:effectLst>
                  <a:outerShdw blurRad="38100" dist="38100" dir="2700000" algn="tl">
                    <a:srgbClr val="000000">
                      <a:alpha val="43137"/>
                    </a:srgbClr>
                  </a:outerShdw>
                </a:effectLst>
              </a:rPr>
              <a:t>Three days before the appeal was scheduled to be argued, Alpha suffered a heart attack. Beta, Alpha’s partner, undertook to argue the appeal. Beta knew nothing about the case and had no opportunity to confer with Alpha. In preparing for the argument, Beta read Alpha’s brief thoroughly and read as much of the trial transcript as was possible in the limited time available, but did not read the testimony of Observant Accountant. In oral argument, Beta stated to the court, “Your honors, as stated in our brief, it is uncontroverted that Defendant </a:t>
            </a:r>
            <a:r>
              <a:rPr lang="en-US" sz="2400" dirty="0"/>
              <a:t>transferred the asset without fair consideration</a:t>
            </a:r>
            <a:r>
              <a:rPr lang="en-US" sz="2400" dirty="0" smtClean="0">
                <a:effectLst>
                  <a:outerShdw blurRad="38100" dist="38100" dir="2700000" algn="tl">
                    <a:srgbClr val="000000">
                      <a:alpha val="43137"/>
                    </a:srgbClr>
                  </a:outerShdw>
                </a:effectLst>
              </a:rPr>
              <a:t>”</a:t>
            </a:r>
            <a:endParaRPr lang="en-US" sz="2400" dirty="0" smtClean="0"/>
          </a:p>
          <a:p>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5</a:t>
            </a:fld>
            <a:endParaRPr lang="en-US" dirty="0"/>
          </a:p>
        </p:txBody>
      </p:sp>
      <p:sp>
        <p:nvSpPr>
          <p:cNvPr id="5" name="TextBox 4"/>
          <p:cNvSpPr txBox="1"/>
          <p:nvPr/>
        </p:nvSpPr>
        <p:spPr>
          <a:xfrm>
            <a:off x="6553200" y="6366429"/>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10 POINTS</a:t>
            </a:r>
            <a:endParaRPr lang="en-US" b="1" dirty="0"/>
          </a:p>
        </p:txBody>
      </p:sp>
      <p:sp>
        <p:nvSpPr>
          <p:cNvPr id="3" name="Content Placeholder 2"/>
          <p:cNvSpPr>
            <a:spLocks noGrp="1"/>
          </p:cNvSpPr>
          <p:nvPr>
            <p:ph idx="1"/>
          </p:nvPr>
        </p:nvSpPr>
        <p:spPr/>
        <p:txBody>
          <a:bodyPr/>
          <a:lstStyle/>
          <a:p>
            <a:pPr marL="0" indent="0" algn="just">
              <a:buNone/>
            </a:pPr>
            <a:r>
              <a:rPr lang="en-US" sz="2400" dirty="0" smtClean="0"/>
              <a:t>Can Dewey, </a:t>
            </a:r>
            <a:r>
              <a:rPr lang="en-US" sz="2400" dirty="0" err="1" smtClean="0"/>
              <a:t>Cheatem</a:t>
            </a:r>
            <a:r>
              <a:rPr lang="en-US" sz="2400" dirty="0" smtClean="0"/>
              <a:t> screen Stewart from the case and continue their defense of Established Tech?</a:t>
            </a:r>
          </a:p>
          <a:p>
            <a:pPr marL="514350" indent="-514350" algn="just">
              <a:buFont typeface="+mj-lt"/>
              <a:buAutoNum type="alphaUcPeriod"/>
            </a:pPr>
            <a:r>
              <a:rPr lang="en-US" sz="2400" dirty="0" smtClean="0"/>
              <a:t>Yes, because a law clerk is not a lawyer.</a:t>
            </a:r>
          </a:p>
          <a:p>
            <a:pPr marL="514350" indent="-514350" algn="just">
              <a:buFont typeface="+mj-lt"/>
              <a:buAutoNum type="alphaUcPeriod"/>
            </a:pPr>
            <a:r>
              <a:rPr lang="en-US" sz="2400" dirty="0" smtClean="0"/>
              <a:t>Yes, because Dewey, </a:t>
            </a:r>
            <a:r>
              <a:rPr lang="en-US" sz="2400" dirty="0" err="1" smtClean="0"/>
              <a:t>Cheatem</a:t>
            </a:r>
            <a:r>
              <a:rPr lang="en-US" sz="2400" dirty="0" smtClean="0"/>
              <a:t> has screened Stewart from providing any confidential information.</a:t>
            </a:r>
          </a:p>
          <a:p>
            <a:pPr marL="514350" indent="-514350" algn="just">
              <a:buFont typeface="+mj-lt"/>
              <a:buAutoNum type="alphaUcPeriod"/>
            </a:pPr>
            <a:r>
              <a:rPr lang="en-US" sz="2400" dirty="0" smtClean="0"/>
              <a:t>No, because the firm’s representation of Established Tech reasonably appears limited by the law firm’s obligations to another client.</a:t>
            </a:r>
          </a:p>
          <a:p>
            <a:pPr marL="514350" indent="-514350" algn="just">
              <a:buFont typeface="+mj-lt"/>
              <a:buAutoNum type="alphaUcPeriod"/>
            </a:pPr>
            <a:r>
              <a:rPr lang="en-US" sz="2400" dirty="0" smtClean="0"/>
              <a:t>No, because Stewart personally represented Start Up Co. in another law firm.</a:t>
            </a:r>
          </a:p>
          <a:p>
            <a:endParaRPr lang="en-US" sz="2000" dirty="0" smtClean="0"/>
          </a:p>
          <a:p>
            <a:pPr>
              <a:buNone/>
            </a:pPr>
            <a:endParaRPr lang="en-US" sz="20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50</a:t>
            </a:fld>
            <a:endParaRPr lang="en-US" dirty="0"/>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ANSWER 10 POINTS</a:t>
            </a:r>
            <a:endParaRPr lang="en-US" b="1" dirty="0"/>
          </a:p>
        </p:txBody>
      </p:sp>
      <p:sp>
        <p:nvSpPr>
          <p:cNvPr id="3" name="Content Placeholder 2"/>
          <p:cNvSpPr>
            <a:spLocks noGrp="1"/>
          </p:cNvSpPr>
          <p:nvPr>
            <p:ph idx="1"/>
          </p:nvPr>
        </p:nvSpPr>
        <p:spPr>
          <a:xfrm>
            <a:off x="457200" y="1828800"/>
            <a:ext cx="8229600" cy="4302125"/>
          </a:xfrm>
        </p:spPr>
        <p:txBody>
          <a:bodyPr/>
          <a:lstStyle/>
          <a:p>
            <a:pPr algn="just">
              <a:buNone/>
            </a:pPr>
            <a:r>
              <a:rPr lang="en-US" b="1" dirty="0" smtClean="0"/>
              <a:t>Answer:  C. </a:t>
            </a:r>
          </a:p>
          <a:p>
            <a:pPr marL="0" indent="0" algn="just">
              <a:buNone/>
            </a:pPr>
            <a:r>
              <a:rPr lang="en-US" sz="3000" dirty="0" smtClean="0"/>
              <a:t>No</a:t>
            </a:r>
            <a:r>
              <a:rPr lang="en-US" sz="3000" dirty="0"/>
              <a:t>, because the firm’s representation of Established Tech reasonably appears limited by the law firm’s obligations to another client</a:t>
            </a:r>
            <a:r>
              <a:rPr lang="en-US" sz="3000" dirty="0" smtClean="0"/>
              <a:t>.</a:t>
            </a:r>
          </a:p>
          <a:p>
            <a:pPr algn="just">
              <a:buNone/>
            </a:pPr>
            <a:endParaRPr lang="en-US" dirty="0"/>
          </a:p>
          <a:p>
            <a:pPr algn="just">
              <a:buNone/>
            </a:pPr>
            <a:endParaRPr lang="en-US" dirty="0" smtClean="0"/>
          </a:p>
          <a:p>
            <a:pPr algn="just">
              <a:buNone/>
            </a:pPr>
            <a:r>
              <a:rPr lang="en-US" dirty="0"/>
              <a:t>	</a:t>
            </a:r>
            <a:r>
              <a:rPr lang="en-US" dirty="0" smtClean="0"/>
              <a:t>					</a:t>
            </a:r>
            <a:endParaRPr lang="en-US" sz="18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51</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ANSWER 10 POINTS</a:t>
            </a:r>
            <a:endParaRPr lang="en-US" b="1" dirty="0"/>
          </a:p>
        </p:txBody>
      </p:sp>
      <p:sp>
        <p:nvSpPr>
          <p:cNvPr id="3" name="Content Placeholder 2"/>
          <p:cNvSpPr>
            <a:spLocks noGrp="1"/>
          </p:cNvSpPr>
          <p:nvPr>
            <p:ph idx="1"/>
          </p:nvPr>
        </p:nvSpPr>
        <p:spPr/>
        <p:txBody>
          <a:bodyPr/>
          <a:lstStyle/>
          <a:p>
            <a:pPr algn="just">
              <a:buFont typeface="Arial" panose="020B0604020202020204" pitchFamily="34" charset="0"/>
              <a:buChar char="•"/>
            </a:pPr>
            <a:r>
              <a:rPr lang="en-US" sz="2000" dirty="0" smtClean="0"/>
              <a:t>Rule </a:t>
            </a:r>
            <a:r>
              <a:rPr lang="en-US" sz="2000" dirty="0"/>
              <a:t>1.06(b) provides ". . . a lawyer shall not represent a person if the representation of that person. . . reasonably appears to be or become adversely limited by the lawyer’s or law firm’s responsibilities to another client or to a third person or by the lawyer’s or law firm’s own interests."  </a:t>
            </a:r>
          </a:p>
          <a:p>
            <a:pPr algn="just">
              <a:buFont typeface="Arial" panose="020B0604020202020204" pitchFamily="34" charset="0"/>
              <a:buChar char="•"/>
            </a:pPr>
            <a:r>
              <a:rPr lang="en-US" sz="2000" dirty="0"/>
              <a:t>Rule 1.06(f) provides that "[i]f a lawyer would be prohibited by this Rule from engaging in particular conduct, no other lawyer while a member or associated with that lawyer’s firm may engage in that conduct."</a:t>
            </a:r>
          </a:p>
          <a:p>
            <a:pPr algn="just">
              <a:buFont typeface="Arial" panose="020B0604020202020204" pitchFamily="34" charset="0"/>
              <a:buChar char="•"/>
            </a:pPr>
            <a:r>
              <a:rPr lang="en-US" sz="2000" dirty="0"/>
              <a:t>Rule 1.09 is not applicable. Rule 1.09 involves situations in which one lawyer has in the past personally represented a client in a matter. In this case, Stewart was not a lawyer at Pain and Fear.  Therefore, he did not personally represent Start Up Co. as a client even though Stewart worked on matters for Start Up Co. as a law clerk.</a:t>
            </a:r>
          </a:p>
          <a:p>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52</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extLst>
      <p:ext uri="{BB962C8B-B14F-4D97-AF65-F5344CB8AC3E}">
        <p14:creationId xmlns:p14="http://schemas.microsoft.com/office/powerpoint/2010/main" val="1229826266"/>
      </p:ext>
    </p:extLst>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15 POINTS</a:t>
            </a:r>
            <a:endParaRPr lang="en-US" b="1" dirty="0"/>
          </a:p>
        </p:txBody>
      </p:sp>
      <p:sp>
        <p:nvSpPr>
          <p:cNvPr id="3" name="Content Placeholder 2"/>
          <p:cNvSpPr>
            <a:spLocks noGrp="1"/>
          </p:cNvSpPr>
          <p:nvPr>
            <p:ph idx="1"/>
          </p:nvPr>
        </p:nvSpPr>
        <p:spPr>
          <a:xfrm>
            <a:off x="457200" y="1676400"/>
            <a:ext cx="8229600" cy="4759325"/>
          </a:xfrm>
        </p:spPr>
        <p:txBody>
          <a:bodyPr/>
          <a:lstStyle/>
          <a:p>
            <a:pPr marL="0" indent="0" algn="just">
              <a:buNone/>
            </a:pPr>
            <a:r>
              <a:rPr lang="en-US" sz="2000" dirty="0" smtClean="0"/>
              <a:t>While he was a partner in a The Small Law Firm, Lawyer Larry represented Industry Co. in transactions that later became the subject of litigation. In the trial, Larry testified as a fact witness for the corporation.  Attorney Alicia and her law firm represented the corporation. Several months after the trial, Larry and Alicia became partners in a new firm.</a:t>
            </a:r>
          </a:p>
          <a:p>
            <a:pPr marL="0" indent="0" algn="just">
              <a:spcBef>
                <a:spcPts val="0"/>
              </a:spcBef>
              <a:buNone/>
            </a:pPr>
            <a:endParaRPr lang="en-US" sz="2000" dirty="0" smtClean="0"/>
          </a:p>
          <a:p>
            <a:pPr marL="0" indent="0" algn="just">
              <a:buNone/>
            </a:pPr>
            <a:r>
              <a:rPr lang="en-US" sz="2000" dirty="0" smtClean="0"/>
              <a:t>The corporation has requested Alicia and Larry to represent the corporation in the appeal from the trial. </a:t>
            </a:r>
          </a:p>
          <a:p>
            <a:pPr marL="0" indent="0" algn="just">
              <a:spcBef>
                <a:spcPts val="0"/>
              </a:spcBef>
              <a:buNone/>
            </a:pPr>
            <a:endParaRPr lang="en-US" sz="2000" dirty="0" smtClean="0"/>
          </a:p>
          <a:p>
            <a:pPr marL="0" indent="0" algn="just">
              <a:buNone/>
            </a:pPr>
            <a:r>
              <a:rPr lang="en-US" sz="2000" dirty="0" smtClean="0"/>
              <a:t>Assuming no exception applies to the general prohibition against a lawyer acting as a fact witness, under what circumstances may the firm participate in the appeal?</a:t>
            </a:r>
          </a:p>
          <a:p>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53</a:t>
            </a:fld>
            <a:endParaRPr lang="en-US" dirty="0"/>
          </a:p>
        </p:txBody>
      </p:sp>
    </p:spTree>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ANSWER 15 POINTS</a:t>
            </a:r>
            <a:endParaRPr lang="en-US" b="1" dirty="0"/>
          </a:p>
        </p:txBody>
      </p:sp>
      <p:sp>
        <p:nvSpPr>
          <p:cNvPr id="3" name="Content Placeholder 2"/>
          <p:cNvSpPr>
            <a:spLocks noGrp="1"/>
          </p:cNvSpPr>
          <p:nvPr>
            <p:ph idx="1"/>
          </p:nvPr>
        </p:nvSpPr>
        <p:spPr>
          <a:xfrm>
            <a:off x="457200" y="1828800"/>
            <a:ext cx="8229600" cy="4302125"/>
          </a:xfrm>
        </p:spPr>
        <p:txBody>
          <a:bodyPr/>
          <a:lstStyle/>
          <a:p>
            <a:pPr marL="0" indent="0" algn="just">
              <a:buNone/>
            </a:pPr>
            <a:endParaRPr lang="en-US" sz="2400" dirty="0" smtClean="0"/>
          </a:p>
          <a:p>
            <a:pPr marL="0" indent="0" algn="just">
              <a:buNone/>
            </a:pPr>
            <a:r>
              <a:rPr lang="en-US" sz="2400" dirty="0" smtClean="0"/>
              <a:t>The law firm may take on the representation if:</a:t>
            </a:r>
          </a:p>
          <a:p>
            <a:pPr marL="0" indent="0" algn="just">
              <a:buNone/>
              <a:tabLst>
                <a:tab pos="457200" algn="l"/>
              </a:tabLst>
            </a:pPr>
            <a:r>
              <a:rPr lang="en-US" sz="2400" dirty="0"/>
              <a:t>	</a:t>
            </a:r>
            <a:r>
              <a:rPr lang="en-US" sz="2400" dirty="0" smtClean="0"/>
              <a:t>(1) the client gives consent; and </a:t>
            </a:r>
          </a:p>
          <a:p>
            <a:pPr marL="0" indent="0" algn="just">
              <a:buNone/>
              <a:tabLst>
                <a:tab pos="457200" algn="l"/>
              </a:tabLst>
            </a:pPr>
            <a:r>
              <a:rPr lang="en-US" sz="2400" dirty="0" smtClean="0"/>
              <a:t>	(2) Larry does not present oral argument.  </a:t>
            </a:r>
          </a:p>
          <a:p>
            <a:pPr marL="0" indent="0" algn="just">
              <a:buNone/>
            </a:pPr>
            <a:endParaRPr lang="en-US" sz="2400" dirty="0" smtClean="0"/>
          </a:p>
          <a:p>
            <a:pPr marL="0" indent="0" algn="just">
              <a:buNone/>
            </a:pPr>
            <a:r>
              <a:rPr lang="en-US" sz="2400" dirty="0" smtClean="0"/>
              <a:t>Note:	Larry can prepare and draft briefing in the case.</a:t>
            </a:r>
            <a:endParaRPr lang="en-US" sz="1600" dirty="0" smtClean="0"/>
          </a:p>
          <a:p>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54</a:t>
            </a:fld>
            <a:endParaRPr lang="en-US" dirty="0"/>
          </a:p>
        </p:txBody>
      </p:sp>
      <p:sp>
        <p:nvSpPr>
          <p:cNvPr id="5" name="TextBox 4"/>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ANSWER 15 POINTS</a:t>
            </a:r>
            <a:endParaRPr lang="en-US" b="1" dirty="0"/>
          </a:p>
        </p:txBody>
      </p:sp>
      <p:sp>
        <p:nvSpPr>
          <p:cNvPr id="3" name="Content Placeholder 2"/>
          <p:cNvSpPr>
            <a:spLocks noGrp="1"/>
          </p:cNvSpPr>
          <p:nvPr>
            <p:ph idx="1"/>
          </p:nvPr>
        </p:nvSpPr>
        <p:spPr>
          <a:xfrm>
            <a:off x="533400" y="1905000"/>
            <a:ext cx="8229600" cy="4530725"/>
          </a:xfrm>
        </p:spPr>
        <p:txBody>
          <a:bodyPr/>
          <a:lstStyle/>
          <a:p>
            <a:pPr marL="0" indent="0" algn="just">
              <a:buNone/>
            </a:pPr>
            <a:r>
              <a:rPr lang="en-US" sz="1800" dirty="0" smtClean="0"/>
              <a:t>Rule 3.08 (c) provides that, “[w]</a:t>
            </a:r>
            <a:r>
              <a:rPr lang="en-US" sz="1800" dirty="0" err="1" smtClean="0"/>
              <a:t>ithout</a:t>
            </a:r>
            <a:r>
              <a:rPr lang="en-US" sz="1800" dirty="0" smtClean="0"/>
              <a:t> the client's informed consent, a lawyer who is not personally prohibited from representation under Rule 3.08(a) may not act as advocate for the client if another lawyer in the law firm is personally prohibited by Rule 3.08(a) from such a role. However, as noted in Comment 8 to Rule 3.08, with the client's informed consent, a lawyer who is not personally prohibited from acting as an advocate before the tribunal may represent the client before the tribunal and the lawyer who is personally prohibited may participate in the preparation of the matter for presentation to the tribunal. </a:t>
            </a:r>
          </a:p>
          <a:p>
            <a:pPr marL="0" indent="0">
              <a:buNone/>
            </a:pPr>
            <a:r>
              <a:rPr lang="en-US" sz="1800" dirty="0" smtClean="0"/>
              <a:t>The personally prohibited lawyer may not "take an active role before the tribunal in the presentation of the matter."</a:t>
            </a:r>
          </a:p>
          <a:p>
            <a:endParaRPr lang="en-US" sz="1800" dirty="0" smtClean="0"/>
          </a:p>
          <a:p>
            <a:pPr marL="0" indent="0">
              <a:buNone/>
            </a:pPr>
            <a:r>
              <a:rPr lang="en-US" sz="1800" dirty="0" smtClean="0"/>
              <a:t>Opinion 471.</a:t>
            </a:r>
            <a:endParaRPr lang="en-US" sz="18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55</a:t>
            </a:fld>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A57FDA2-933D-4D34-9ECF-3836498170A8}" type="slidenum">
              <a:rPr lang="en-US"/>
              <a:pPr/>
              <a:t>56</a:t>
            </a:fld>
            <a:endParaRPr lang="en-US"/>
          </a:p>
        </p:txBody>
      </p:sp>
      <p:sp>
        <p:nvSpPr>
          <p:cNvPr id="300034" name="Rectangle 2"/>
          <p:cNvSpPr>
            <a:spLocks noGrp="1" noChangeArrowheads="1"/>
          </p:cNvSpPr>
          <p:nvPr>
            <p:ph type="title"/>
          </p:nvPr>
        </p:nvSpPr>
        <p:spPr/>
        <p:txBody>
          <a:bodyPr/>
          <a:lstStyle/>
          <a:p>
            <a:r>
              <a:rPr lang="en-US" b="1" cap="all" dirty="0"/>
              <a:t>CONFLICTS</a:t>
            </a:r>
            <a:br>
              <a:rPr lang="en-US" b="1" cap="all" dirty="0"/>
            </a:br>
            <a:r>
              <a:rPr lang="en-US" b="1" cap="all" dirty="0" smtClean="0"/>
              <a:t>20 </a:t>
            </a:r>
            <a:r>
              <a:rPr lang="en-US" b="1" cap="all" dirty="0"/>
              <a:t>Points</a:t>
            </a:r>
          </a:p>
        </p:txBody>
      </p:sp>
      <p:sp>
        <p:nvSpPr>
          <p:cNvPr id="300035" name="Rectangle 3"/>
          <p:cNvSpPr>
            <a:spLocks noGrp="1" noChangeArrowheads="1"/>
          </p:cNvSpPr>
          <p:nvPr>
            <p:ph type="body" idx="1"/>
          </p:nvPr>
        </p:nvSpPr>
        <p:spPr>
          <a:xfrm>
            <a:off x="457200" y="1676400"/>
            <a:ext cx="8229600" cy="4835525"/>
          </a:xfrm>
        </p:spPr>
        <p:txBody>
          <a:bodyPr/>
          <a:lstStyle/>
          <a:p>
            <a:pPr algn="just">
              <a:buFont typeface="Wingdings" pitchFamily="2" charset="2"/>
              <a:buNone/>
            </a:pPr>
            <a:r>
              <a:rPr lang="en-US" sz="2800" dirty="0"/>
              <a:t>	Except with prior consent, </a:t>
            </a:r>
            <a:r>
              <a:rPr lang="en-US" sz="2800" dirty="0" smtClean="0"/>
              <a:t>if there has been prior representation, what </a:t>
            </a:r>
            <a:r>
              <a:rPr lang="en-US" sz="2800" dirty="0"/>
              <a:t>is it that a lawyer who has personally and formerly represented a client, or a lawyer in that firm, or a lawyer in the former firm, </a:t>
            </a:r>
            <a:r>
              <a:rPr lang="en-US" sz="2800" dirty="0" smtClean="0"/>
              <a:t>cannot </a:t>
            </a:r>
            <a:r>
              <a:rPr lang="en-US" sz="2800" dirty="0"/>
              <a:t>do</a:t>
            </a:r>
            <a:r>
              <a:rPr lang="en-US" sz="2800" dirty="0" smtClean="0"/>
              <a:t>?</a:t>
            </a:r>
          </a:p>
          <a:p>
            <a:pPr>
              <a:buFont typeface="Wingdings" pitchFamily="2" charset="2"/>
              <a:buNone/>
            </a:pPr>
            <a:endParaRPr lang="en-US" sz="2800" dirty="0" smtClean="0"/>
          </a:p>
          <a:p>
            <a:pPr algn="just">
              <a:buFont typeface="Wingdings" pitchFamily="2" charset="2"/>
              <a:buNone/>
            </a:pPr>
            <a:r>
              <a:rPr lang="en-US" sz="2800" dirty="0" smtClean="0"/>
              <a:t>	Represent the client if _______, _______, or ________?</a:t>
            </a:r>
            <a:endParaRPr lang="en-US" sz="2800" dirty="0"/>
          </a:p>
        </p:txBody>
      </p:sp>
    </p:spTree>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CONFLICTS</a:t>
            </a:r>
            <a:br>
              <a:rPr lang="en-US" b="1" dirty="0" smtClean="0"/>
            </a:br>
            <a:r>
              <a:rPr lang="en-US" b="1" dirty="0" smtClean="0"/>
              <a:t>ANSWER 20 POINTS</a:t>
            </a:r>
            <a:endParaRPr lang="en-US" b="1" dirty="0"/>
          </a:p>
        </p:txBody>
      </p:sp>
      <p:sp>
        <p:nvSpPr>
          <p:cNvPr id="3" name="Content Placeholder 2"/>
          <p:cNvSpPr>
            <a:spLocks noGrp="1"/>
          </p:cNvSpPr>
          <p:nvPr>
            <p:ph idx="1"/>
          </p:nvPr>
        </p:nvSpPr>
        <p:spPr/>
        <p:txBody>
          <a:bodyPr/>
          <a:lstStyle/>
          <a:p>
            <a:pPr marL="0" indent="0" algn="just">
              <a:buNone/>
            </a:pPr>
            <a:r>
              <a:rPr lang="en-US" sz="2400" dirty="0" smtClean="0"/>
              <a:t>Represent another person in a matter adverse to the former client if:</a:t>
            </a:r>
          </a:p>
          <a:p>
            <a:pPr marL="914400" indent="-914400" algn="just">
              <a:buNone/>
              <a:tabLst>
                <a:tab pos="457200" algn="l"/>
              </a:tabLst>
            </a:pPr>
            <a:r>
              <a:rPr lang="en-US" sz="2400" dirty="0"/>
              <a:t>	</a:t>
            </a:r>
            <a:r>
              <a:rPr lang="en-US" sz="2400" dirty="0" smtClean="0"/>
              <a:t>1. Such other person </a:t>
            </a:r>
            <a:r>
              <a:rPr lang="en-US" sz="2400" u="sng" dirty="0" smtClean="0"/>
              <a:t>questions the validity</a:t>
            </a:r>
            <a:r>
              <a:rPr lang="en-US" sz="2400" dirty="0" smtClean="0"/>
              <a:t> of the lawyer’s services or work product for the former client;</a:t>
            </a:r>
          </a:p>
          <a:p>
            <a:pPr marL="914400" indent="-914400" algn="just">
              <a:buNone/>
              <a:tabLst>
                <a:tab pos="457200" algn="l"/>
                <a:tab pos="914400" algn="l"/>
              </a:tabLst>
            </a:pPr>
            <a:r>
              <a:rPr lang="en-US" sz="2400" dirty="0" smtClean="0"/>
              <a:t>	2. The representation in reasonable probability will involve prohibited use or disclosure of </a:t>
            </a:r>
            <a:r>
              <a:rPr lang="en-US" sz="2400" u="sng" dirty="0" smtClean="0"/>
              <a:t>confidential information</a:t>
            </a:r>
            <a:r>
              <a:rPr lang="en-US" sz="2400" dirty="0" smtClean="0"/>
              <a:t>; or</a:t>
            </a:r>
          </a:p>
          <a:p>
            <a:pPr marL="457200" indent="-457200" algn="just">
              <a:buNone/>
            </a:pPr>
            <a:r>
              <a:rPr lang="en-US" sz="2400" dirty="0" smtClean="0"/>
              <a:t>	3.  It is the </a:t>
            </a:r>
            <a:r>
              <a:rPr lang="en-US" sz="2400" u="sng" dirty="0" smtClean="0"/>
              <a:t>same or substantially related matter</a:t>
            </a:r>
            <a:r>
              <a:rPr lang="en-US" sz="2400" dirty="0" smtClean="0"/>
              <a:t>.</a:t>
            </a:r>
          </a:p>
          <a:p>
            <a:pPr>
              <a:buNone/>
            </a:pPr>
            <a:endParaRPr lang="en-US" sz="2400" dirty="0" smtClean="0"/>
          </a:p>
          <a:p>
            <a:pPr marL="0" indent="0">
              <a:buNone/>
            </a:pPr>
            <a:r>
              <a:rPr lang="en-US" sz="2400" dirty="0" smtClean="0"/>
              <a:t>Rule 1.09 (a), (b), (c).</a:t>
            </a:r>
          </a:p>
          <a:p>
            <a:endParaRPr lang="en-US" dirty="0"/>
          </a:p>
        </p:txBody>
      </p:sp>
      <p:sp>
        <p:nvSpPr>
          <p:cNvPr id="4" name="Date Placeholder 3"/>
          <p:cNvSpPr>
            <a:spLocks noGrp="1"/>
          </p:cNvSpPr>
          <p:nvPr>
            <p:ph type="dt" sz="half" idx="10"/>
          </p:nvPr>
        </p:nvSpPr>
        <p:spPr/>
        <p:txBody>
          <a:bodyPr/>
          <a:lstStyle/>
          <a:p>
            <a:fld id="{648A4C24-CA77-4DEB-9EFC-1F50DF2DA0E4}" type="slidenum">
              <a:rPr lang="en-US" smtClean="0"/>
              <a:pPr/>
              <a:t>57</a:t>
            </a:fld>
            <a:endParaRPr lang="en-US"/>
          </a:p>
        </p:txBody>
      </p:sp>
      <p:sp>
        <p:nvSpPr>
          <p:cNvPr id="5" name="AutoShape 5">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a:p>
        </p:txBody>
      </p:sp>
    </p:spTree>
  </p:cSld>
  <p:clrMapOvr>
    <a:masterClrMapping/>
  </p:clrMapOvr>
  <p:transition>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0D6D4F92-D352-4EE5-9395-651FA5C9D3CD}" type="slidenum">
              <a:rPr lang="en-US"/>
              <a:pPr>
                <a:defRPr/>
              </a:pPr>
              <a:t>58</a:t>
            </a:fld>
            <a:endParaRPr lang="en-US"/>
          </a:p>
        </p:txBody>
      </p:sp>
      <p:sp>
        <p:nvSpPr>
          <p:cNvPr id="300034" name="Rectangle 2"/>
          <p:cNvSpPr>
            <a:spLocks noGrp="1" noChangeArrowheads="1"/>
          </p:cNvSpPr>
          <p:nvPr>
            <p:ph type="title"/>
          </p:nvPr>
        </p:nvSpPr>
        <p:spPr/>
        <p:txBody>
          <a:bodyPr/>
          <a:lstStyle/>
          <a:p>
            <a:pPr eaLnBrk="1" hangingPunct="1">
              <a:defRPr/>
            </a:pPr>
            <a:r>
              <a:rPr lang="en-US" b="1" cap="all" dirty="0" smtClean="0"/>
              <a:t>CONFLICTS </a:t>
            </a:r>
            <a:br>
              <a:rPr lang="en-US" b="1" cap="all" dirty="0" smtClean="0"/>
            </a:br>
            <a:r>
              <a:rPr lang="en-US" b="1" cap="all" dirty="0" smtClean="0"/>
              <a:t>25 Points</a:t>
            </a:r>
          </a:p>
        </p:txBody>
      </p:sp>
      <p:sp>
        <p:nvSpPr>
          <p:cNvPr id="300035" name="Rectangle 3"/>
          <p:cNvSpPr>
            <a:spLocks noGrp="1" noChangeArrowheads="1"/>
          </p:cNvSpPr>
          <p:nvPr>
            <p:ph type="body" idx="1"/>
          </p:nvPr>
        </p:nvSpPr>
        <p:spPr>
          <a:xfrm>
            <a:off x="246063" y="2138363"/>
            <a:ext cx="8575675" cy="4530725"/>
          </a:xfrm>
        </p:spPr>
        <p:txBody>
          <a:bodyPr/>
          <a:lstStyle/>
          <a:p>
            <a:pPr algn="just" eaLnBrk="1" hangingPunct="1">
              <a:buNone/>
              <a:defRPr/>
            </a:pPr>
            <a:r>
              <a:rPr lang="en-US" sz="2000" dirty="0" smtClean="0"/>
              <a:t>	</a:t>
            </a:r>
            <a:r>
              <a:rPr lang="en-US" sz="2400" dirty="0" smtClean="0"/>
              <a:t>Mary, a caring and concerned mother, comes to you to represent her son, who is in jail.  She agrees to pay the $100,000 retainer you request.  </a:t>
            </a:r>
          </a:p>
          <a:p>
            <a:pPr algn="just" eaLnBrk="1" hangingPunct="1">
              <a:buNone/>
              <a:defRPr/>
            </a:pPr>
            <a:endParaRPr lang="en-US" sz="2400" dirty="0" smtClean="0"/>
          </a:p>
          <a:p>
            <a:pPr algn="just" eaLnBrk="1" hangingPunct="1">
              <a:buNone/>
              <a:defRPr/>
            </a:pPr>
            <a:r>
              <a:rPr lang="en-US" sz="2400" dirty="0" smtClean="0"/>
              <a:t>	What are the three (3) requirements that must be met for you to take the case? </a:t>
            </a:r>
            <a:endParaRPr lang="en-US" sz="2400" b="1" dirty="0" smtClean="0"/>
          </a:p>
        </p:txBody>
      </p:sp>
    </p:spTree>
  </p:cSld>
  <p:clrMapOvr>
    <a:masterClrMapping/>
  </p:clrMapOvr>
  <p:transition>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fld id="{323A2B5C-76B4-4BA7-B855-751E7339C664}" type="slidenum">
              <a:rPr lang="en-US"/>
              <a:pPr>
                <a:defRPr/>
              </a:pPr>
              <a:t>59</a:t>
            </a:fld>
            <a:endParaRPr lang="en-US"/>
          </a:p>
        </p:txBody>
      </p:sp>
      <p:sp>
        <p:nvSpPr>
          <p:cNvPr id="424962" name="Rectangle 2"/>
          <p:cNvSpPr>
            <a:spLocks noGrp="1" noChangeArrowheads="1"/>
          </p:cNvSpPr>
          <p:nvPr>
            <p:ph type="title"/>
          </p:nvPr>
        </p:nvSpPr>
        <p:spPr>
          <a:xfrm>
            <a:off x="169863" y="152400"/>
            <a:ext cx="8728075" cy="1600200"/>
          </a:xfrm>
        </p:spPr>
        <p:txBody>
          <a:bodyPr/>
          <a:lstStyle/>
          <a:p>
            <a:pPr eaLnBrk="1" hangingPunct="1">
              <a:defRPr/>
            </a:pPr>
            <a:r>
              <a:rPr lang="en-US" b="1" cap="all" dirty="0" smtClean="0">
                <a:effectLst>
                  <a:outerShdw blurRad="38100" dist="38100" dir="2700000" algn="tl">
                    <a:srgbClr val="000000">
                      <a:alpha val="43137"/>
                    </a:srgbClr>
                  </a:outerShdw>
                </a:effectLst>
              </a:rPr>
              <a:t>CONFLICTS</a:t>
            </a:r>
            <a:br>
              <a:rPr lang="en-US" b="1" cap="all" dirty="0" smtClean="0">
                <a:effectLst>
                  <a:outerShdw blurRad="38100" dist="38100" dir="2700000" algn="tl">
                    <a:srgbClr val="000000">
                      <a:alpha val="43137"/>
                    </a:srgbClr>
                  </a:outerShdw>
                </a:effectLst>
              </a:rPr>
            </a:br>
            <a:r>
              <a:rPr lang="en-US" b="1" cap="all" dirty="0" smtClean="0">
                <a:effectLst>
                  <a:outerShdw blurRad="38100" dist="38100" dir="2700000" algn="tl">
                    <a:srgbClr val="000000">
                      <a:alpha val="43137"/>
                    </a:srgbClr>
                  </a:outerShdw>
                </a:effectLst>
              </a:rPr>
              <a:t>ANSWER 25 Points</a:t>
            </a:r>
          </a:p>
        </p:txBody>
      </p:sp>
      <p:sp>
        <p:nvSpPr>
          <p:cNvPr id="424963" name="Rectangle 3"/>
          <p:cNvSpPr>
            <a:spLocks noGrp="1" noChangeArrowheads="1"/>
          </p:cNvSpPr>
          <p:nvPr>
            <p:ph type="body" idx="1"/>
          </p:nvPr>
        </p:nvSpPr>
        <p:spPr>
          <a:xfrm>
            <a:off x="457200" y="1682750"/>
            <a:ext cx="8397875" cy="4641850"/>
          </a:xfrm>
        </p:spPr>
        <p:txBody>
          <a:bodyPr/>
          <a:lstStyle/>
          <a:p>
            <a:pPr algn="just" eaLnBrk="1" hangingPunct="1">
              <a:lnSpc>
                <a:spcPct val="80000"/>
              </a:lnSpc>
              <a:spcBef>
                <a:spcPts val="0"/>
              </a:spcBef>
              <a:buFont typeface="Wingdings" pitchFamily="2" charset="2"/>
              <a:buNone/>
              <a:defRPr/>
            </a:pPr>
            <a:endParaRPr lang="en-US" sz="1100" b="1" dirty="0" smtClean="0">
              <a:effectLst/>
            </a:endParaRPr>
          </a:p>
          <a:p>
            <a:pPr marL="0" indent="0" algn="just">
              <a:spcBef>
                <a:spcPts val="600"/>
              </a:spcBef>
              <a:buNone/>
              <a:tabLst>
                <a:tab pos="457200" algn="l"/>
              </a:tabLst>
            </a:pPr>
            <a:r>
              <a:rPr lang="en-US" sz="1800" dirty="0" smtClean="0">
                <a:effectLst>
                  <a:outerShdw blurRad="38100" dist="38100" dir="2700000" algn="tl">
                    <a:srgbClr val="000000">
                      <a:alpha val="43137"/>
                    </a:srgbClr>
                  </a:outerShdw>
                </a:effectLst>
              </a:rPr>
              <a:t>1. 	Obtain client </a:t>
            </a:r>
            <a:r>
              <a:rPr lang="en-US" sz="1800" u="sng" dirty="0" smtClean="0">
                <a:effectLst>
                  <a:outerShdw blurRad="38100" dist="38100" dir="2700000" algn="tl">
                    <a:srgbClr val="000000">
                      <a:alpha val="43137"/>
                    </a:srgbClr>
                  </a:outerShdw>
                </a:effectLst>
              </a:rPr>
              <a:t>consent</a:t>
            </a:r>
            <a:r>
              <a:rPr lang="en-US" sz="1800" dirty="0" smtClean="0">
                <a:effectLst>
                  <a:outerShdw blurRad="38100" dist="38100" dir="2700000" algn="tl">
                    <a:srgbClr val="000000">
                      <a:alpha val="43137"/>
                    </a:srgbClr>
                  </a:outerShdw>
                </a:effectLst>
              </a:rPr>
              <a:t>;</a:t>
            </a:r>
          </a:p>
          <a:p>
            <a:pPr marL="0" indent="0" algn="just">
              <a:spcBef>
                <a:spcPts val="600"/>
              </a:spcBef>
              <a:buNone/>
              <a:tabLst>
                <a:tab pos="457200" algn="l"/>
              </a:tabLst>
            </a:pPr>
            <a:r>
              <a:rPr lang="en-US" sz="1800" dirty="0" smtClean="0">
                <a:effectLst>
                  <a:outerShdw blurRad="38100" dist="38100" dir="2700000" algn="tl">
                    <a:srgbClr val="000000">
                      <a:alpha val="43137"/>
                    </a:srgbClr>
                  </a:outerShdw>
                </a:effectLst>
              </a:rPr>
              <a:t>2.	</a:t>
            </a:r>
            <a:r>
              <a:rPr lang="en-US" sz="1800" u="sng" dirty="0" smtClean="0">
                <a:effectLst>
                  <a:outerShdw blurRad="38100" dist="38100" dir="2700000" algn="tl">
                    <a:srgbClr val="000000">
                      <a:alpha val="43137"/>
                    </a:srgbClr>
                  </a:outerShdw>
                </a:effectLst>
              </a:rPr>
              <a:t>Not allow interference</a:t>
            </a:r>
            <a:r>
              <a:rPr lang="en-US" sz="1800" dirty="0" smtClean="0">
                <a:effectLst>
                  <a:outerShdw blurRad="38100" dist="38100" dir="2700000" algn="tl">
                    <a:srgbClr val="000000">
                      <a:alpha val="43137"/>
                    </a:srgbClr>
                  </a:outerShdw>
                </a:effectLst>
              </a:rPr>
              <a:t> with the lawyer’s independence or professional judgment or with the client-lawyer relationship; and</a:t>
            </a:r>
          </a:p>
          <a:p>
            <a:pPr marL="0" indent="0" algn="just">
              <a:spcBef>
                <a:spcPts val="600"/>
              </a:spcBef>
              <a:buNone/>
            </a:pPr>
            <a:r>
              <a:rPr lang="en-US" sz="1800" dirty="0" smtClean="0">
                <a:effectLst>
                  <a:outerShdw blurRad="38100" dist="38100" dir="2700000" algn="tl">
                    <a:srgbClr val="000000">
                      <a:alpha val="43137"/>
                    </a:srgbClr>
                  </a:outerShdw>
                </a:effectLst>
              </a:rPr>
              <a:t>3.  </a:t>
            </a:r>
            <a:r>
              <a:rPr lang="en-US" sz="1800" u="sng" dirty="0" smtClean="0">
                <a:effectLst>
                  <a:outerShdw blurRad="38100" dist="38100" dir="2700000" algn="tl">
                    <a:srgbClr val="000000">
                      <a:alpha val="43137"/>
                    </a:srgbClr>
                  </a:outerShdw>
                </a:effectLst>
              </a:rPr>
              <a:t>Maintain confidential information</a:t>
            </a:r>
            <a:r>
              <a:rPr lang="en-US" sz="1800" dirty="0" smtClean="0">
                <a:effectLst>
                  <a:outerShdw blurRad="38100" dist="38100" dir="2700000" algn="tl">
                    <a:srgbClr val="000000">
                      <a:alpha val="43137"/>
                    </a:srgbClr>
                  </a:outerShdw>
                </a:effectLst>
              </a:rPr>
              <a:t> as required by Rule 1.05.</a:t>
            </a:r>
          </a:p>
          <a:p>
            <a:pPr marL="0" indent="0" algn="just" eaLnBrk="1" hangingPunct="1">
              <a:lnSpc>
                <a:spcPct val="80000"/>
              </a:lnSpc>
              <a:buFont typeface="Wingdings" pitchFamily="2" charset="2"/>
              <a:buNone/>
              <a:defRPr/>
            </a:pPr>
            <a:endParaRPr lang="en-US" sz="1800" b="1" dirty="0" smtClean="0">
              <a:effectLst>
                <a:outerShdw blurRad="38100" dist="38100" dir="2700000" algn="tl">
                  <a:srgbClr val="000000">
                    <a:alpha val="43137"/>
                  </a:srgbClr>
                </a:outerShdw>
              </a:effectLst>
            </a:endParaRPr>
          </a:p>
          <a:p>
            <a:pPr marL="0" indent="0" algn="just">
              <a:spcBef>
                <a:spcPts val="600"/>
              </a:spcBef>
              <a:buNone/>
            </a:pPr>
            <a:r>
              <a:rPr lang="en-US" sz="1800" dirty="0" smtClean="0">
                <a:effectLst>
                  <a:outerShdw blurRad="38100" dist="38100" dir="2700000" algn="tl">
                    <a:srgbClr val="000000">
                      <a:alpha val="43137"/>
                    </a:srgbClr>
                  </a:outerShdw>
                </a:effectLst>
              </a:rPr>
              <a:t>Rule 1.08 Conflict of Interest: Prohibited Transactions</a:t>
            </a:r>
          </a:p>
          <a:p>
            <a:pPr marL="0" indent="0" algn="just">
              <a:spcBef>
                <a:spcPts val="600"/>
              </a:spcBef>
              <a:buNone/>
              <a:tabLst>
                <a:tab pos="744538" algn="l"/>
              </a:tabLst>
            </a:pPr>
            <a:r>
              <a:rPr lang="en-US" sz="1800" dirty="0" smtClean="0">
                <a:effectLst>
                  <a:outerShdw blurRad="38100" dist="38100" dir="2700000" algn="tl">
                    <a:srgbClr val="000000">
                      <a:alpha val="43137"/>
                    </a:srgbClr>
                  </a:outerShdw>
                </a:effectLst>
              </a:rPr>
              <a:t>(e)	A lawyer shall not accept compensation for representing a client from one other than the client unless:</a:t>
            </a:r>
          </a:p>
          <a:p>
            <a:pPr marL="0" indent="0" algn="just">
              <a:spcBef>
                <a:spcPts val="600"/>
              </a:spcBef>
              <a:buNone/>
              <a:tabLst>
                <a:tab pos="744538" algn="l"/>
                <a:tab pos="1201738" algn="l"/>
              </a:tabLst>
            </a:pPr>
            <a:r>
              <a:rPr lang="en-US" sz="1800" dirty="0" smtClean="0">
                <a:effectLst>
                  <a:outerShdw blurRad="38100" dist="38100" dir="2700000" algn="tl">
                    <a:srgbClr val="000000">
                      <a:alpha val="43137"/>
                    </a:srgbClr>
                  </a:outerShdw>
                </a:effectLst>
              </a:rPr>
              <a:t>	1. 	The client consents;</a:t>
            </a:r>
          </a:p>
          <a:p>
            <a:pPr marL="744538" indent="-744538" algn="just">
              <a:spcBef>
                <a:spcPts val="600"/>
              </a:spcBef>
              <a:buNone/>
              <a:tabLst>
                <a:tab pos="744538" algn="l"/>
              </a:tabLst>
            </a:pPr>
            <a:r>
              <a:rPr lang="en-US" sz="1800" dirty="0" smtClean="0">
                <a:effectLst>
                  <a:outerShdw blurRad="38100" dist="38100" dir="2700000" algn="tl">
                    <a:srgbClr val="000000">
                      <a:alpha val="43137"/>
                    </a:srgbClr>
                  </a:outerShdw>
                </a:effectLst>
              </a:rPr>
              <a:t>	2.  There is no interference with the lawyer’s independence or professional judgment or with the client-lawyer relationship; and</a:t>
            </a:r>
          </a:p>
          <a:p>
            <a:pPr marL="744538" indent="0" algn="just">
              <a:spcBef>
                <a:spcPts val="600"/>
              </a:spcBef>
              <a:buNone/>
              <a:tabLst>
                <a:tab pos="1201738" algn="l"/>
              </a:tabLst>
            </a:pPr>
            <a:r>
              <a:rPr lang="en-US" sz="1800" dirty="0" smtClean="0">
                <a:effectLst>
                  <a:outerShdw blurRad="38100" dist="38100" dir="2700000" algn="tl">
                    <a:srgbClr val="000000">
                      <a:alpha val="43137"/>
                    </a:srgbClr>
                  </a:outerShdw>
                </a:effectLst>
              </a:rPr>
              <a:t>3.	Information related to representation of a client is protected as required by Rule 1.05.</a:t>
            </a:r>
            <a:endParaRPr lang="en-US" sz="1800" dirty="0">
              <a:effectLst>
                <a:outerShdw blurRad="38100" dist="38100" dir="2700000" algn="tl">
                  <a:srgbClr val="000000">
                    <a:alpha val="43137"/>
                  </a:srgbClr>
                </a:outerShdw>
              </a:effectLst>
            </a:endParaRPr>
          </a:p>
        </p:txBody>
      </p:sp>
      <p:sp>
        <p:nvSpPr>
          <p:cNvPr id="52229" name="AutoShape 5">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COURTHOUSE ETHICS</a:t>
            </a:r>
            <a:br>
              <a:rPr lang="en-US" b="1" dirty="0" smtClean="0"/>
            </a:br>
            <a:r>
              <a:rPr lang="en-US" b="1" dirty="0" smtClean="0"/>
              <a:t>5 POINTS</a:t>
            </a:r>
            <a:endParaRPr lang="en-US" b="1" dirty="0"/>
          </a:p>
        </p:txBody>
      </p:sp>
      <p:sp>
        <p:nvSpPr>
          <p:cNvPr id="3" name="Content Placeholder 2"/>
          <p:cNvSpPr>
            <a:spLocks noGrp="1"/>
          </p:cNvSpPr>
          <p:nvPr>
            <p:ph idx="1"/>
          </p:nvPr>
        </p:nvSpPr>
        <p:spPr/>
        <p:txBody>
          <a:bodyPr/>
          <a:lstStyle/>
          <a:p>
            <a:pPr marL="0" indent="0">
              <a:buNone/>
            </a:pPr>
            <a:r>
              <a:rPr lang="en-US" sz="2400" dirty="0" smtClean="0">
                <a:effectLst>
                  <a:outerShdw blurRad="38100" dist="38100" dir="2700000" algn="tl">
                    <a:srgbClr val="000000">
                      <a:alpha val="43137"/>
                    </a:srgbClr>
                  </a:outerShdw>
                </a:effectLst>
                <a:ea typeface="Verdana" pitchFamily="34" charset="0"/>
                <a:cs typeface="Verdana" pitchFamily="34" charset="0"/>
              </a:rPr>
              <a:t>Is Beta </a:t>
            </a:r>
            <a:r>
              <a:rPr lang="en-US" sz="2400" u="sng" dirty="0" smtClean="0">
                <a:effectLst>
                  <a:outerShdw blurRad="38100" dist="38100" dir="2700000" algn="tl">
                    <a:srgbClr val="000000">
                      <a:alpha val="43137"/>
                    </a:srgbClr>
                  </a:outerShdw>
                </a:effectLst>
                <a:ea typeface="Verdana" pitchFamily="34" charset="0"/>
                <a:cs typeface="Verdana" pitchFamily="34" charset="0"/>
              </a:rPr>
              <a:t>subject to discipline</a:t>
            </a:r>
            <a:r>
              <a:rPr lang="en-US" sz="2400" dirty="0" smtClean="0">
                <a:effectLst>
                  <a:outerShdw blurRad="38100" dist="38100" dir="2700000" algn="tl">
                    <a:srgbClr val="000000">
                      <a:alpha val="43137"/>
                    </a:srgbClr>
                  </a:outerShdw>
                </a:effectLst>
                <a:ea typeface="Verdana" pitchFamily="34" charset="0"/>
                <a:cs typeface="Verdana" pitchFamily="34" charset="0"/>
              </a:rPr>
              <a:t> for making this statement during oral argument?</a:t>
            </a:r>
            <a:endParaRPr lang="en-US" sz="2400" dirty="0" smtClean="0">
              <a:solidFill>
                <a:srgbClr val="000000"/>
              </a:solidFill>
              <a:effectLst>
                <a:outerShdw blurRad="38100" dist="38100" dir="2700000" algn="tl">
                  <a:srgbClr val="000000">
                    <a:alpha val="43137"/>
                  </a:srgbClr>
                </a:outerShdw>
              </a:effectLst>
              <a:ea typeface="Verdana" pitchFamily="34" charset="0"/>
              <a:cs typeface="Verdana" pitchFamily="34" charset="0"/>
            </a:endParaRPr>
          </a:p>
          <a:p>
            <a:pPr marL="457200" indent="-457200">
              <a:buFont typeface="+mj-lt"/>
              <a:buAutoNum type="alphaUcPeriod"/>
            </a:pPr>
            <a:r>
              <a:rPr lang="en-US" sz="2400" dirty="0" smtClean="0">
                <a:effectLst>
                  <a:outerShdw blurRad="38100" dist="38100" dir="2700000" algn="tl">
                    <a:srgbClr val="000000">
                      <a:alpha val="43137"/>
                    </a:srgbClr>
                  </a:outerShdw>
                </a:effectLst>
              </a:rPr>
              <a:t>Yes, because the statement was false.</a:t>
            </a:r>
          </a:p>
          <a:p>
            <a:pPr marL="457200" indent="-457200">
              <a:buFont typeface="+mj-lt"/>
              <a:buAutoNum type="alphaUcPeriod"/>
            </a:pPr>
            <a:r>
              <a:rPr lang="en-US" sz="2400" dirty="0" smtClean="0">
                <a:effectLst>
                  <a:outerShdw blurRad="38100" dist="38100" dir="2700000" algn="tl">
                    <a:srgbClr val="000000">
                      <a:alpha val="43137"/>
                    </a:srgbClr>
                  </a:outerShdw>
                </a:effectLst>
              </a:rPr>
              <a:t>Yes, because Beta did not know whether or not the statement was true but reasonably should have known it was false.</a:t>
            </a:r>
          </a:p>
          <a:p>
            <a:pPr marL="457200" indent="-457200">
              <a:buFont typeface="+mj-lt"/>
              <a:buAutoNum type="alphaUcPeriod"/>
            </a:pPr>
            <a:r>
              <a:rPr lang="en-US" sz="2400" dirty="0" smtClean="0">
                <a:effectLst>
                  <a:outerShdw blurRad="38100" dist="38100" dir="2700000" algn="tl">
                    <a:srgbClr val="000000">
                      <a:alpha val="43137"/>
                    </a:srgbClr>
                  </a:outerShdw>
                </a:effectLst>
              </a:rPr>
              <a:t>No, because Beta did not know that the statement was false.</a:t>
            </a:r>
          </a:p>
          <a:p>
            <a:pPr marL="457200" indent="-457200">
              <a:buFont typeface="+mj-lt"/>
              <a:buAutoNum type="alphaUcPeriod"/>
            </a:pPr>
            <a:r>
              <a:rPr lang="en-US" sz="2400" dirty="0" smtClean="0">
                <a:effectLst>
                  <a:outerShdw blurRad="38100" dist="38100" dir="2700000" algn="tl">
                    <a:srgbClr val="000000">
                      <a:alpha val="43137"/>
                    </a:srgbClr>
                  </a:outerShdw>
                </a:effectLst>
              </a:rPr>
              <a:t>No, because all Beta did not try the lawsuit.</a:t>
            </a:r>
            <a:endParaRPr lang="en-US" sz="2400"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6</a:t>
            </a:fld>
            <a:endParaRPr lang="en-US" dirty="0"/>
          </a:p>
        </p:txBody>
      </p:sp>
    </p:spTree>
  </p:cSld>
  <p:clrMapOvr>
    <a:masterClrMapping/>
  </p:clrMapOvr>
  <p:transition>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C02886B-EE51-4E32-A52D-D08A8B381C1A}" type="slidenum">
              <a:rPr lang="en-US"/>
              <a:pPr>
                <a:defRPr/>
              </a:pPr>
              <a:t>60</a:t>
            </a:fld>
            <a:endParaRPr lang="en-US" dirty="0"/>
          </a:p>
        </p:txBody>
      </p:sp>
      <p:sp>
        <p:nvSpPr>
          <p:cNvPr id="427010" name="Rectangle 2"/>
          <p:cNvSpPr>
            <a:spLocks noGrp="1" noChangeArrowheads="1"/>
          </p:cNvSpPr>
          <p:nvPr>
            <p:ph type="title"/>
          </p:nvPr>
        </p:nvSpPr>
        <p:spPr>
          <a:xfrm>
            <a:off x="457200" y="2133600"/>
            <a:ext cx="8229600" cy="1905000"/>
          </a:xfrm>
        </p:spPr>
        <p:txBody>
          <a:bodyPr/>
          <a:lstStyle/>
          <a:p>
            <a:pPr eaLnBrk="1" hangingPunct="1">
              <a:defRPr/>
            </a:pPr>
            <a:r>
              <a:rPr lang="en-US" sz="5400" b="1" dirty="0" smtClean="0"/>
              <a:t>GRAB BAG </a:t>
            </a:r>
          </a:p>
        </p:txBody>
      </p:sp>
    </p:spTree>
  </p:cSld>
  <p:clrMapOvr>
    <a:masterClrMapping/>
  </p:clrMapOvr>
  <p:transition>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22387"/>
          </a:xfrm>
        </p:spPr>
        <p:txBody>
          <a:bodyPr/>
          <a:lstStyle/>
          <a:p>
            <a:r>
              <a:rPr lang="en-US" b="1" dirty="0" smtClean="0"/>
              <a:t>GRAB BAG </a:t>
            </a:r>
            <a:br>
              <a:rPr lang="en-US" b="1" dirty="0" smtClean="0"/>
            </a:br>
            <a:r>
              <a:rPr lang="en-US" b="1" dirty="0" smtClean="0"/>
              <a:t>5 POINTS </a:t>
            </a:r>
            <a:endParaRPr lang="en-US" b="1" dirty="0"/>
          </a:p>
        </p:txBody>
      </p:sp>
      <p:sp>
        <p:nvSpPr>
          <p:cNvPr id="3" name="Content Placeholder 2"/>
          <p:cNvSpPr>
            <a:spLocks noGrp="1"/>
          </p:cNvSpPr>
          <p:nvPr>
            <p:ph idx="1"/>
          </p:nvPr>
        </p:nvSpPr>
        <p:spPr/>
        <p:txBody>
          <a:bodyPr>
            <a:normAutofit/>
          </a:bodyPr>
          <a:lstStyle/>
          <a:p>
            <a:pPr algn="just">
              <a:buNone/>
            </a:pPr>
            <a:r>
              <a:rPr lang="en-US" sz="2400" dirty="0" smtClean="0"/>
              <a:t>	</a:t>
            </a:r>
          </a:p>
          <a:p>
            <a:pPr marL="0" indent="0" algn="just">
              <a:buNone/>
            </a:pPr>
            <a:r>
              <a:rPr lang="en-US" sz="2400" dirty="0" smtClean="0">
                <a:effectLst>
                  <a:outerShdw blurRad="38100" dist="38100" dir="2700000" algn="tl">
                    <a:srgbClr val="000000">
                      <a:alpha val="43137"/>
                    </a:srgbClr>
                  </a:outerShdw>
                </a:effectLst>
              </a:rPr>
              <a:t>If </a:t>
            </a:r>
            <a:r>
              <a:rPr lang="en-US" sz="2400" dirty="0">
                <a:effectLst>
                  <a:outerShdw blurRad="38100" dist="38100" dir="2700000" algn="tl">
                    <a:srgbClr val="000000">
                      <a:alpha val="43137"/>
                    </a:srgbClr>
                  </a:outerShdw>
                </a:effectLst>
              </a:rPr>
              <a:t>a </a:t>
            </a:r>
            <a:r>
              <a:rPr lang="en-US" sz="2400" dirty="0" smtClean="0">
                <a:effectLst>
                  <a:outerShdw blurRad="38100" dist="38100" dir="2700000" algn="tl">
                    <a:srgbClr val="000000">
                      <a:alpha val="43137"/>
                    </a:srgbClr>
                  </a:outerShdw>
                </a:effectLst>
              </a:rPr>
              <a:t>lawyer who is admitted to practice in Texas (the lawyer’s primary “home” jurisdiction) and another state files a state court lawsuit in that other state, which state’s disciplinary rules will apply if the lawyer commits a violation in the other state?</a:t>
            </a:r>
            <a:r>
              <a:rPr lang="en-US" sz="2400" dirty="0">
                <a:effectLst>
                  <a:outerShdw blurRad="38100" dist="38100" dir="2700000" algn="tl">
                    <a:srgbClr val="000000">
                      <a:alpha val="43137"/>
                    </a:srgbClr>
                  </a:outerShdw>
                </a:effectLst>
              </a:rPr>
              <a:t>  </a:t>
            </a:r>
            <a:endParaRPr lang="en-US" sz="2400" dirty="0" smtClean="0">
              <a:effectLst>
                <a:outerShdw blurRad="38100" dist="38100" dir="2700000" algn="tl">
                  <a:srgbClr val="000000">
                    <a:alpha val="43137"/>
                  </a:srgbClr>
                </a:outerShdw>
              </a:effectLst>
            </a:endParaRPr>
          </a:p>
          <a:p>
            <a:pPr marL="457200" indent="-457200">
              <a:buAutoNum type="alphaUcPeriod"/>
            </a:pPr>
            <a:r>
              <a:rPr lang="en-US" sz="2400" dirty="0" smtClean="0">
                <a:effectLst>
                  <a:outerShdw blurRad="38100" dist="38100" dir="2700000" algn="tl">
                    <a:srgbClr val="000000">
                      <a:alpha val="43137"/>
                    </a:srgbClr>
                  </a:outerShdw>
                </a:effectLst>
              </a:rPr>
              <a:t>Texas.</a:t>
            </a:r>
            <a:endParaRPr lang="en-US" sz="2400" dirty="0">
              <a:effectLst>
                <a:outerShdw blurRad="38100" dist="38100" dir="2700000" algn="tl">
                  <a:srgbClr val="000000">
                    <a:alpha val="43137"/>
                  </a:srgbClr>
                </a:outerShdw>
              </a:effectLst>
            </a:endParaRPr>
          </a:p>
          <a:p>
            <a:pPr marL="457200" indent="-457200">
              <a:buAutoNum type="alphaUcPeriod"/>
            </a:pPr>
            <a:r>
              <a:rPr lang="en-US" sz="2400" dirty="0">
                <a:effectLst>
                  <a:outerShdw blurRad="38100" dist="38100" dir="2700000" algn="tl">
                    <a:srgbClr val="000000">
                      <a:alpha val="43137"/>
                    </a:srgbClr>
                  </a:outerShdw>
                </a:effectLst>
              </a:rPr>
              <a:t>The other state where the conduct </a:t>
            </a:r>
            <a:r>
              <a:rPr lang="en-US" sz="2400" dirty="0" smtClean="0">
                <a:effectLst>
                  <a:outerShdw blurRad="38100" dist="38100" dir="2700000" algn="tl">
                    <a:srgbClr val="000000">
                      <a:alpha val="43137"/>
                    </a:srgbClr>
                  </a:outerShdw>
                </a:effectLst>
              </a:rPr>
              <a:t>occurred.</a:t>
            </a:r>
            <a:endParaRPr lang="en-US" sz="2400" dirty="0">
              <a:effectLst>
                <a:outerShdw blurRad="38100" dist="38100" dir="2700000" algn="tl">
                  <a:srgbClr val="000000">
                    <a:alpha val="43137"/>
                  </a:srgbClr>
                </a:outerShdw>
              </a:effectLst>
            </a:endParaRPr>
          </a:p>
          <a:p>
            <a:pPr marL="457200" indent="-457200">
              <a:buAutoNum type="alphaUcPeriod"/>
            </a:pPr>
            <a:r>
              <a:rPr lang="en-US" sz="2400" dirty="0" smtClean="0">
                <a:effectLst>
                  <a:outerShdw blurRad="38100" dist="38100" dir="2700000" algn="tl">
                    <a:srgbClr val="000000">
                      <a:alpha val="43137"/>
                    </a:srgbClr>
                  </a:outerShdw>
                </a:effectLst>
              </a:rPr>
              <a:t>Both.</a:t>
            </a:r>
            <a:endParaRPr lang="en-US" sz="2400" dirty="0">
              <a:effectLst>
                <a:outerShdw blurRad="38100" dist="38100" dir="2700000" algn="tl">
                  <a:srgbClr val="000000">
                    <a:alpha val="43137"/>
                  </a:srgbClr>
                </a:outerShdw>
              </a:effectLst>
            </a:endParaRPr>
          </a:p>
          <a:p>
            <a:pPr algn="just">
              <a:buNone/>
            </a:pPr>
            <a:endParaRPr lang="en-US" sz="2400"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61</a:t>
            </a:fld>
            <a:endParaRPr lang="en-US" dirty="0"/>
          </a:p>
        </p:txBody>
      </p:sp>
    </p:spTree>
  </p:cSld>
  <p:clrMapOvr>
    <a:masterClrMapping/>
  </p:clrMapOvr>
  <p:transition>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0"/>
            <a:ext cx="8382000" cy="1981200"/>
          </a:xfrm>
        </p:spPr>
        <p:txBody>
          <a:bodyPr/>
          <a:lstStyle/>
          <a:p>
            <a:r>
              <a:rPr lang="en-US" b="1" dirty="0" smtClean="0"/>
              <a:t>GRAB BAG</a:t>
            </a:r>
            <a:br>
              <a:rPr lang="en-US" b="1" dirty="0" smtClean="0"/>
            </a:br>
            <a:r>
              <a:rPr lang="en-US" b="1" dirty="0" smtClean="0"/>
              <a:t>ANSWER 5 POINTS</a:t>
            </a:r>
            <a:endParaRPr lang="en-US" dirty="0"/>
          </a:p>
        </p:txBody>
      </p:sp>
      <p:sp>
        <p:nvSpPr>
          <p:cNvPr id="7" name="Content Placeholder 6"/>
          <p:cNvSpPr>
            <a:spLocks noGrp="1"/>
          </p:cNvSpPr>
          <p:nvPr>
            <p:ph idx="1"/>
          </p:nvPr>
        </p:nvSpPr>
        <p:spPr>
          <a:xfrm>
            <a:off x="457200" y="1759310"/>
            <a:ext cx="8229600" cy="4371615"/>
          </a:xfrm>
        </p:spPr>
        <p:txBody>
          <a:bodyPr/>
          <a:lstStyle/>
          <a:p>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pPr>
              <a:defRPr/>
            </a:pPr>
            <a:fld id="{362F41F4-A27D-4CB5-B8E8-C361D89427CE}" type="slidenum">
              <a:rPr lang="en-US" smtClean="0"/>
              <a:pPr>
                <a:defRPr/>
              </a:pPr>
              <a:t>62</a:t>
            </a:fld>
            <a:endParaRPr lang="en-US" dirty="0"/>
          </a:p>
        </p:txBody>
      </p:sp>
      <p:sp>
        <p:nvSpPr>
          <p:cNvPr id="8" name="Rectangle 7"/>
          <p:cNvSpPr/>
          <p:nvPr/>
        </p:nvSpPr>
        <p:spPr>
          <a:xfrm>
            <a:off x="549565" y="1911101"/>
            <a:ext cx="8196660" cy="3724096"/>
          </a:xfrm>
          <a:prstGeom prst="rect">
            <a:avLst/>
          </a:prstGeom>
        </p:spPr>
        <p:txBody>
          <a:bodyPr wrap="square">
            <a:spAutoFit/>
          </a:bodyPr>
          <a:lstStyle/>
          <a:p>
            <a:pPr algn="just">
              <a:buNone/>
            </a:pPr>
            <a:endParaRPr lang="en-US" sz="2000" u="none" dirty="0" smtClean="0">
              <a:effectLst>
                <a:outerShdw blurRad="38100" dist="38100" dir="2700000" algn="tl">
                  <a:srgbClr val="000000">
                    <a:alpha val="43137"/>
                  </a:srgbClr>
                </a:outerShdw>
              </a:effectLst>
            </a:endParaRPr>
          </a:p>
          <a:p>
            <a:pPr algn="just">
              <a:buNone/>
            </a:pPr>
            <a:endParaRPr lang="en-US" sz="2000" u="none" dirty="0" smtClean="0">
              <a:effectLst>
                <a:outerShdw blurRad="38100" dist="38100" dir="2700000" algn="tl">
                  <a:srgbClr val="000000">
                    <a:alpha val="43137"/>
                  </a:srgbClr>
                </a:outerShdw>
              </a:effectLst>
            </a:endParaRPr>
          </a:p>
          <a:p>
            <a:r>
              <a:rPr lang="en-US" sz="3200" b="1" u="none" dirty="0" smtClean="0">
                <a:effectLst>
                  <a:outerShdw blurRad="38100" dist="38100" dir="2700000" algn="tl">
                    <a:srgbClr val="000000">
                      <a:alpha val="43137"/>
                    </a:srgbClr>
                  </a:outerShdw>
                </a:effectLst>
              </a:rPr>
              <a:t>Answer:  C. Both</a:t>
            </a:r>
          </a:p>
          <a:p>
            <a:endParaRPr lang="en-US" sz="2400" u="none" dirty="0">
              <a:effectLst>
                <a:outerShdw blurRad="38100" dist="38100" dir="2700000" algn="tl">
                  <a:srgbClr val="000000">
                    <a:alpha val="43137"/>
                  </a:srgbClr>
                </a:outerShdw>
              </a:effectLst>
            </a:endParaRPr>
          </a:p>
          <a:p>
            <a:pPr algn="just"/>
            <a:r>
              <a:rPr lang="en-US" sz="2000" u="none" dirty="0" smtClean="0">
                <a:effectLst>
                  <a:outerShdw blurRad="38100" dist="38100" dir="2700000" algn="tl">
                    <a:srgbClr val="000000">
                      <a:alpha val="43137"/>
                    </a:srgbClr>
                  </a:outerShdw>
                </a:effectLst>
              </a:rPr>
              <a:t>A </a:t>
            </a:r>
            <a:r>
              <a:rPr lang="en-US" sz="2000" u="none" dirty="0">
                <a:effectLst>
                  <a:outerShdw blurRad="38100" dist="38100" dir="2700000" algn="tl">
                    <a:srgbClr val="000000">
                      <a:alpha val="43137"/>
                    </a:srgbClr>
                  </a:outerShdw>
                </a:effectLst>
              </a:rPr>
              <a:t>lawyer admitted in more than one jurisdiction may be subject to discipline for ethical violations in </a:t>
            </a:r>
            <a:r>
              <a:rPr lang="en-US" sz="2000" u="none" dirty="0" smtClean="0">
                <a:effectLst>
                  <a:outerShdw blurRad="38100" dist="38100" dir="2700000" algn="tl">
                    <a:srgbClr val="000000">
                      <a:alpha val="43137"/>
                    </a:srgbClr>
                  </a:outerShdw>
                </a:effectLst>
              </a:rPr>
              <a:t>either or both </a:t>
            </a:r>
            <a:r>
              <a:rPr lang="en-US" sz="2000" u="none" dirty="0">
                <a:effectLst>
                  <a:outerShdw blurRad="38100" dist="38100" dir="2700000" algn="tl">
                    <a:srgbClr val="000000">
                      <a:alpha val="43137"/>
                    </a:srgbClr>
                  </a:outerShdw>
                </a:effectLst>
              </a:rPr>
              <a:t>jurisdictions regardless of where the conduct occurs.  </a:t>
            </a:r>
            <a:r>
              <a:rPr lang="en-US" sz="2000" i="1" u="none" dirty="0">
                <a:effectLst>
                  <a:outerShdw blurRad="38100" dist="38100" dir="2700000" algn="tl">
                    <a:srgbClr val="000000">
                      <a:alpha val="43137"/>
                    </a:srgbClr>
                  </a:outerShdw>
                </a:effectLst>
              </a:rPr>
              <a:t>See</a:t>
            </a:r>
            <a:r>
              <a:rPr lang="en-US" sz="2000" u="none" dirty="0">
                <a:effectLst>
                  <a:outerShdw blurRad="38100" dist="38100" dir="2700000" algn="tl">
                    <a:srgbClr val="000000">
                      <a:alpha val="43137"/>
                    </a:srgbClr>
                  </a:outerShdw>
                </a:effectLst>
              </a:rPr>
              <a:t> </a:t>
            </a:r>
            <a:r>
              <a:rPr lang="en-US" sz="2000" u="none" dirty="0" smtClean="0">
                <a:effectLst>
                  <a:outerShdw blurRad="38100" dist="38100" dir="2700000" algn="tl">
                    <a:srgbClr val="000000">
                      <a:alpha val="43137"/>
                    </a:srgbClr>
                  </a:outerShdw>
                </a:effectLst>
              </a:rPr>
              <a:t>Tex. Disc. Rules of Prof. Conduct 8.05(a) and comments 3 and 4.  </a:t>
            </a:r>
            <a:r>
              <a:rPr lang="en-US" sz="2000" u="none" dirty="0">
                <a:effectLst>
                  <a:outerShdw blurRad="38100" dist="38100" dir="2700000" algn="tl">
                    <a:srgbClr val="000000">
                      <a:alpha val="43137"/>
                    </a:srgbClr>
                  </a:outerShdw>
                </a:effectLst>
              </a:rPr>
              <a:t>The lawyer can also be subject to discipline in more than one jurisdiction for the same conduct.  </a:t>
            </a:r>
            <a:r>
              <a:rPr lang="en-US" sz="2000" i="1" u="none" dirty="0">
                <a:effectLst>
                  <a:outerShdw blurRad="38100" dist="38100" dir="2700000" algn="tl">
                    <a:srgbClr val="000000">
                      <a:alpha val="43137"/>
                    </a:srgbClr>
                  </a:outerShdw>
                </a:effectLst>
              </a:rPr>
              <a:t>Id</a:t>
            </a:r>
            <a:r>
              <a:rPr lang="en-US" sz="2000" u="none" dirty="0">
                <a:effectLst>
                  <a:outerShdw blurRad="38100" dist="38100" dir="2700000" algn="tl">
                    <a:srgbClr val="000000">
                      <a:alpha val="43137"/>
                    </a:srgbClr>
                  </a:outerShdw>
                </a:effectLst>
              </a:rPr>
              <a:t>.  </a:t>
            </a:r>
          </a:p>
          <a:p>
            <a:r>
              <a:rPr lang="en-US" sz="2000" u="none" dirty="0">
                <a:effectLst>
                  <a:outerShdw blurRad="38100" dist="38100" dir="2700000" algn="tl">
                    <a:srgbClr val="000000">
                      <a:alpha val="43137"/>
                    </a:srgbClr>
                  </a:outerShdw>
                </a:effectLst>
              </a:rPr>
              <a:t> </a:t>
            </a:r>
            <a:endParaRPr lang="en-US" sz="2000" u="none" dirty="0" smtClean="0">
              <a:effectLst>
                <a:outerShdw blurRad="38100" dist="38100" dir="2700000" algn="tl">
                  <a:srgbClr val="000000">
                    <a:alpha val="43137"/>
                  </a:srgbClr>
                </a:outerShdw>
              </a:effectLst>
            </a:endParaRPr>
          </a:p>
        </p:txBody>
      </p:sp>
      <p:sp>
        <p:nvSpPr>
          <p:cNvPr id="9" name="TextBox 8"/>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extLst>
      <p:ext uri="{BB962C8B-B14F-4D97-AF65-F5344CB8AC3E}">
        <p14:creationId xmlns:p14="http://schemas.microsoft.com/office/powerpoint/2010/main" val="3210516822"/>
      </p:ext>
    </p:extLst>
  </p:cSld>
  <p:clrMapOvr>
    <a:masterClrMapping/>
  </p:clrMapOvr>
  <p:transition>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382000" cy="1600200"/>
          </a:xfrm>
        </p:spPr>
        <p:txBody>
          <a:bodyPr/>
          <a:lstStyle/>
          <a:p>
            <a:r>
              <a:rPr lang="en-US" b="1" dirty="0" smtClean="0"/>
              <a:t>GRAB BAG</a:t>
            </a:r>
            <a:br>
              <a:rPr lang="en-US" b="1" dirty="0" smtClean="0"/>
            </a:br>
            <a:r>
              <a:rPr lang="en-US" b="1" dirty="0" smtClean="0"/>
              <a:t>ANSWER 5 POINTS</a:t>
            </a:r>
            <a:endParaRPr lang="en-US" dirty="0"/>
          </a:p>
        </p:txBody>
      </p:sp>
      <p:sp>
        <p:nvSpPr>
          <p:cNvPr id="7" name="Content Placeholder 6"/>
          <p:cNvSpPr>
            <a:spLocks noGrp="1"/>
          </p:cNvSpPr>
          <p:nvPr>
            <p:ph idx="1"/>
          </p:nvPr>
        </p:nvSpPr>
        <p:spPr>
          <a:xfrm>
            <a:off x="457200" y="1759310"/>
            <a:ext cx="8229600" cy="4371615"/>
          </a:xfrm>
        </p:spPr>
        <p:txBody>
          <a:bodyPr/>
          <a:lstStyle/>
          <a:p>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pPr>
              <a:defRPr/>
            </a:pPr>
            <a:fld id="{362F41F4-A27D-4CB5-B8E8-C361D89427CE}" type="slidenum">
              <a:rPr lang="en-US" smtClean="0"/>
              <a:pPr>
                <a:defRPr/>
              </a:pPr>
              <a:t>63</a:t>
            </a:fld>
            <a:endParaRPr lang="en-US" dirty="0"/>
          </a:p>
        </p:txBody>
      </p:sp>
      <p:sp>
        <p:nvSpPr>
          <p:cNvPr id="8" name="Rectangle 7"/>
          <p:cNvSpPr/>
          <p:nvPr/>
        </p:nvSpPr>
        <p:spPr>
          <a:xfrm>
            <a:off x="381000" y="1600201"/>
            <a:ext cx="8365225" cy="4231928"/>
          </a:xfrm>
          <a:prstGeom prst="rect">
            <a:avLst/>
          </a:prstGeom>
        </p:spPr>
        <p:txBody>
          <a:bodyPr wrap="square">
            <a:spAutoFit/>
          </a:bodyPr>
          <a:lstStyle/>
          <a:p>
            <a:pPr>
              <a:spcAft>
                <a:spcPts val="600"/>
              </a:spcAft>
            </a:pPr>
            <a:r>
              <a:rPr lang="en-US" sz="2400" u="none" dirty="0" smtClean="0">
                <a:effectLst>
                  <a:outerShdw blurRad="38100" dist="38100" dir="2700000" algn="tl">
                    <a:srgbClr val="000000">
                      <a:alpha val="43137"/>
                    </a:srgbClr>
                  </a:outerShdw>
                </a:effectLst>
              </a:rPr>
              <a:t>Rule 8.05. Jurisdiction</a:t>
            </a:r>
            <a:endParaRPr lang="en-US" sz="2400" u="none" dirty="0">
              <a:effectLst>
                <a:outerShdw blurRad="38100" dist="38100" dir="2700000" algn="tl">
                  <a:srgbClr val="000000">
                    <a:alpha val="43137"/>
                  </a:srgbClr>
                </a:outerShdw>
              </a:effectLst>
            </a:endParaRPr>
          </a:p>
          <a:p>
            <a:pPr algn="just">
              <a:spcAft>
                <a:spcPts val="600"/>
              </a:spcAft>
            </a:pPr>
            <a:r>
              <a:rPr lang="en-US" sz="2400" u="none" dirty="0">
                <a:effectLst>
                  <a:outerShdw blurRad="38100" dist="38100" dir="2700000" algn="tl">
                    <a:srgbClr val="000000">
                      <a:alpha val="43137"/>
                    </a:srgbClr>
                  </a:outerShdw>
                </a:effectLst>
              </a:rPr>
              <a:t>(a) A lawyer is subject to the disciplinary authority of this state, if admitted to practice in this state or if specially admitted by a court of this state for a particular proceeding. In addition to being answerable for his or her conduct occurring in this state, </a:t>
            </a:r>
            <a:r>
              <a:rPr lang="en-US" sz="2400" dirty="0">
                <a:effectLst>
                  <a:outerShdw blurRad="38100" dist="38100" dir="2700000" algn="tl">
                    <a:srgbClr val="000000">
                      <a:alpha val="43137"/>
                    </a:srgbClr>
                  </a:outerShdw>
                </a:effectLst>
              </a:rPr>
              <a:t>any such lawyer also may be disciplined in this state for conduct occurring in another jurisdiction or resulting in lawyer discipline in another jurisdiction, if it is professional misconduct under Rule 8.04</a:t>
            </a:r>
            <a:r>
              <a:rPr lang="en-US" sz="2400" u="none" dirty="0" smtClean="0">
                <a:effectLst>
                  <a:outerShdw blurRad="38100" dist="38100" dir="2700000" algn="tl">
                    <a:srgbClr val="000000">
                      <a:alpha val="43137"/>
                    </a:srgbClr>
                  </a:outerShdw>
                </a:effectLst>
              </a:rPr>
              <a:t>. . </a:t>
            </a:r>
            <a:r>
              <a:rPr lang="en-US" sz="2400" u="none" dirty="0">
                <a:effectLst>
                  <a:outerShdw blurRad="38100" dist="38100" dir="2700000" algn="tl">
                    <a:srgbClr val="000000">
                      <a:alpha val="43137"/>
                    </a:srgbClr>
                  </a:outerShdw>
                </a:effectLst>
              </a:rPr>
              <a:t>. . </a:t>
            </a:r>
            <a:r>
              <a:rPr lang="en-US" sz="2400" u="none" dirty="0" smtClean="0">
                <a:effectLst>
                  <a:outerShdw blurRad="38100" dist="38100" dir="2700000" algn="tl">
                    <a:srgbClr val="000000">
                      <a:alpha val="43137"/>
                    </a:srgbClr>
                  </a:outerShdw>
                </a:effectLst>
              </a:rPr>
              <a:t>.</a:t>
            </a:r>
            <a:endParaRPr lang="en-US" sz="2400" u="none" dirty="0">
              <a:effectLst>
                <a:outerShdw blurRad="38100" dist="38100" dir="2700000" algn="tl">
                  <a:srgbClr val="000000">
                    <a:alpha val="43137"/>
                  </a:srgbClr>
                </a:outerShdw>
              </a:effectLst>
            </a:endParaRPr>
          </a:p>
        </p:txBody>
      </p:sp>
      <p:sp>
        <p:nvSpPr>
          <p:cNvPr id="9" name="AutoShape 5">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a:p>
        </p:txBody>
      </p:sp>
    </p:spTree>
    <p:extLst>
      <p:ext uri="{BB962C8B-B14F-4D97-AF65-F5344CB8AC3E}">
        <p14:creationId xmlns:p14="http://schemas.microsoft.com/office/powerpoint/2010/main" val="4281883305"/>
      </p:ext>
    </p:extLst>
  </p:cSld>
  <p:clrMapOvr>
    <a:masterClrMapping/>
  </p:clrMapOvr>
  <p:transition>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119C7732-B719-433B-92E8-46CED3CC7098}" type="slidenum">
              <a:rPr lang="en-US"/>
              <a:pPr/>
              <a:t>64</a:t>
            </a:fld>
            <a:endParaRPr lang="en-US" dirty="0"/>
          </a:p>
        </p:txBody>
      </p:sp>
      <p:sp>
        <p:nvSpPr>
          <p:cNvPr id="368642" name="Rectangle 2"/>
          <p:cNvSpPr>
            <a:spLocks noGrp="1" noChangeArrowheads="1"/>
          </p:cNvSpPr>
          <p:nvPr>
            <p:ph type="title"/>
          </p:nvPr>
        </p:nvSpPr>
        <p:spPr/>
        <p:txBody>
          <a:bodyPr/>
          <a:lstStyle/>
          <a:p>
            <a:r>
              <a:rPr lang="en-US" b="1" dirty="0"/>
              <a:t>GRAB BAG </a:t>
            </a:r>
            <a:br>
              <a:rPr lang="en-US" b="1" dirty="0"/>
            </a:br>
            <a:r>
              <a:rPr lang="en-US" b="1" dirty="0" smtClean="0"/>
              <a:t>10 POINTS</a:t>
            </a:r>
            <a:endParaRPr lang="en-US" b="1" dirty="0"/>
          </a:p>
        </p:txBody>
      </p:sp>
      <p:sp>
        <p:nvSpPr>
          <p:cNvPr id="368643" name="Rectangle 3"/>
          <p:cNvSpPr>
            <a:spLocks noGrp="1" noChangeArrowheads="1"/>
          </p:cNvSpPr>
          <p:nvPr>
            <p:ph type="body" idx="1"/>
          </p:nvPr>
        </p:nvSpPr>
        <p:spPr>
          <a:xfrm>
            <a:off x="457200" y="1828800"/>
            <a:ext cx="8229600" cy="4724400"/>
          </a:xfrm>
        </p:spPr>
        <p:txBody>
          <a:bodyPr/>
          <a:lstStyle/>
          <a:p>
            <a:pPr marL="0" indent="0" algn="just">
              <a:buNone/>
            </a:pPr>
            <a:r>
              <a:rPr lang="en-US" sz="2400" dirty="0" smtClean="0">
                <a:effectLst>
                  <a:outerShdw blurRad="38100" dist="38100" dir="2700000" algn="tl">
                    <a:srgbClr val="000000">
                      <a:alpha val="43137"/>
                    </a:srgbClr>
                  </a:outerShdw>
                </a:effectLst>
              </a:rPr>
              <a:t>For many years, Johnny </a:t>
            </a:r>
            <a:r>
              <a:rPr lang="en-US" sz="2400" dirty="0" err="1" smtClean="0">
                <a:effectLst>
                  <a:outerShdw blurRad="38100" dist="38100" dir="2700000" algn="tl">
                    <a:srgbClr val="000000">
                      <a:alpha val="43137"/>
                    </a:srgbClr>
                  </a:outerShdw>
                </a:effectLst>
              </a:rPr>
              <a:t>Ondespot</a:t>
            </a:r>
            <a:r>
              <a:rPr lang="en-US" sz="2400" dirty="0" smtClean="0">
                <a:effectLst>
                  <a:outerShdw blurRad="38100" dist="38100" dir="2700000" algn="tl">
                    <a:srgbClr val="000000">
                      <a:alpha val="43137"/>
                    </a:srgbClr>
                  </a:outerShdw>
                </a:effectLst>
              </a:rPr>
              <a:t> has managed the increasingly complex IT infrastructure for the law firm where he is employed.  The law firm changed Johnny’s title from IT manager to Chief Technology Officer in lieu of giving Johnny a raise.</a:t>
            </a:r>
          </a:p>
          <a:p>
            <a:pPr algn="just">
              <a:buNone/>
            </a:pPr>
            <a:endParaRPr lang="en-US" sz="2400" dirty="0" smtClean="0">
              <a:effectLst>
                <a:outerShdw blurRad="38100" dist="38100" dir="2700000" algn="tl">
                  <a:srgbClr val="000000">
                    <a:alpha val="43137"/>
                  </a:srgbClr>
                </a:outerShdw>
              </a:effectLst>
            </a:endParaRPr>
          </a:p>
          <a:p>
            <a:pPr algn="just">
              <a:buNone/>
            </a:pPr>
            <a:r>
              <a:rPr lang="en-US" sz="2400" dirty="0" smtClean="0">
                <a:effectLst>
                  <a:outerShdw blurRad="38100" dist="38100" dir="2700000" algn="tl">
                    <a:srgbClr val="000000">
                      <a:alpha val="43137"/>
                    </a:srgbClr>
                  </a:outerShdw>
                </a:effectLst>
              </a:rPr>
              <a:t>Has the law firm violated any ethical rule? </a:t>
            </a:r>
            <a:endParaRPr lang="en-US" sz="2000" dirty="0">
              <a:effectLst>
                <a:outerShdw blurRad="38100" dist="38100" dir="2700000" algn="tl">
                  <a:srgbClr val="000000">
                    <a:alpha val="43137"/>
                  </a:srgbClr>
                </a:outerShdw>
              </a:effectLst>
            </a:endParaRPr>
          </a:p>
        </p:txBody>
      </p:sp>
    </p:spTree>
  </p:cSld>
  <p:clrMapOvr>
    <a:masterClrMapping/>
  </p:clrMapOvr>
  <p:transition>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4CAF9795-8C4F-4A0D-8043-4EF499E896D4}" type="slidenum">
              <a:rPr lang="en-US"/>
              <a:pPr/>
              <a:t>65</a:t>
            </a:fld>
            <a:endParaRPr lang="en-US" dirty="0"/>
          </a:p>
        </p:txBody>
      </p:sp>
      <p:sp>
        <p:nvSpPr>
          <p:cNvPr id="320514" name="Rectangle 2"/>
          <p:cNvSpPr>
            <a:spLocks noGrp="1" noChangeArrowheads="1"/>
          </p:cNvSpPr>
          <p:nvPr>
            <p:ph type="title"/>
          </p:nvPr>
        </p:nvSpPr>
        <p:spPr/>
        <p:txBody>
          <a:bodyPr/>
          <a:lstStyle/>
          <a:p>
            <a:r>
              <a:rPr lang="en-US" b="1" dirty="0">
                <a:solidFill>
                  <a:schemeClr val="tx1"/>
                </a:solidFill>
              </a:rPr>
              <a:t>GRAB </a:t>
            </a:r>
            <a:r>
              <a:rPr lang="en-US" b="1" dirty="0" smtClean="0">
                <a:solidFill>
                  <a:schemeClr val="tx1"/>
                </a:solidFill>
              </a:rPr>
              <a:t>BAG</a:t>
            </a:r>
            <a:br>
              <a:rPr lang="en-US" b="1" dirty="0" smtClean="0">
                <a:solidFill>
                  <a:schemeClr val="tx1"/>
                </a:solidFill>
              </a:rPr>
            </a:br>
            <a:r>
              <a:rPr lang="en-US" b="1" dirty="0" smtClean="0">
                <a:solidFill>
                  <a:schemeClr val="tx1"/>
                </a:solidFill>
              </a:rPr>
              <a:t>ANSWER 10 POINTS</a:t>
            </a:r>
            <a:endParaRPr lang="en-US" b="1" dirty="0">
              <a:solidFill>
                <a:schemeClr val="tx1"/>
              </a:solidFill>
            </a:endParaRPr>
          </a:p>
        </p:txBody>
      </p:sp>
      <p:sp>
        <p:nvSpPr>
          <p:cNvPr id="320515" name="Rectangle 3"/>
          <p:cNvSpPr>
            <a:spLocks noGrp="1" noChangeArrowheads="1"/>
          </p:cNvSpPr>
          <p:nvPr>
            <p:ph type="body" idx="1"/>
          </p:nvPr>
        </p:nvSpPr>
        <p:spPr>
          <a:xfrm>
            <a:off x="321880" y="1524000"/>
            <a:ext cx="8229600" cy="6019800"/>
          </a:xfrm>
        </p:spPr>
        <p:txBody>
          <a:bodyPr/>
          <a:lstStyle/>
          <a:p>
            <a:pPr eaLnBrk="1" hangingPunct="1">
              <a:buNone/>
            </a:pPr>
            <a:r>
              <a:rPr lang="en-US" b="1" dirty="0"/>
              <a:t>	</a:t>
            </a:r>
            <a:r>
              <a:rPr lang="en-US" b="1" dirty="0" smtClean="0"/>
              <a:t>Answer:  Yes.</a:t>
            </a:r>
          </a:p>
          <a:p>
            <a:pPr marL="0" indent="0" algn="just" eaLnBrk="1" hangingPunct="1">
              <a:buNone/>
            </a:pPr>
            <a:r>
              <a:rPr lang="en-US" sz="2400" dirty="0" smtClean="0"/>
              <a:t>A law firm may not use “officer” or “principal” in the job titles for non-lawyer employees of the firm.</a:t>
            </a:r>
          </a:p>
          <a:p>
            <a:pPr marL="0" indent="0" algn="just" eaLnBrk="1" hangingPunct="1">
              <a:buNone/>
            </a:pPr>
            <a:endParaRPr lang="en-US" sz="1000" dirty="0" smtClean="0"/>
          </a:p>
          <a:p>
            <a:pPr marL="0" indent="0" algn="just" eaLnBrk="1" hangingPunct="1">
              <a:buNone/>
            </a:pPr>
            <a:r>
              <a:rPr lang="en-US" sz="2400" dirty="0" smtClean="0"/>
              <a:t>Rule 5.04 prohibits lawyers from sharing or promising to share legal fees with a non-lawyer, prohibits lawyers from practicing law with an organization if “a </a:t>
            </a:r>
            <a:r>
              <a:rPr lang="en-US" sz="2400" dirty="0" err="1" smtClean="0"/>
              <a:t>nonlawyer</a:t>
            </a:r>
            <a:r>
              <a:rPr lang="en-US" sz="2400" dirty="0" smtClean="0"/>
              <a:t> is a corporate director or officer,” and prohibits a lawyer from practicing law for a for-profit corporation or association if “a </a:t>
            </a:r>
            <a:r>
              <a:rPr lang="en-US" sz="2400" dirty="0" err="1" smtClean="0"/>
              <a:t>nonlawyer</a:t>
            </a:r>
            <a:r>
              <a:rPr lang="en-US" sz="2400" dirty="0" smtClean="0"/>
              <a:t> has the right to direct or control the professional judgment of a lawyer.”</a:t>
            </a:r>
          </a:p>
        </p:txBody>
      </p:sp>
      <p:sp>
        <p:nvSpPr>
          <p:cNvPr id="29699" name="Content Placeholder 2"/>
          <p:cNvSpPr>
            <a:spLocks/>
          </p:cNvSpPr>
          <p:nvPr/>
        </p:nvSpPr>
        <p:spPr bwMode="auto">
          <a:xfrm>
            <a:off x="0" y="1619250"/>
            <a:ext cx="8821738" cy="4933950"/>
          </a:xfrm>
          <a:prstGeom prst="rect">
            <a:avLst/>
          </a:prstGeom>
          <a:noFill/>
          <a:ln w="9525">
            <a:noFill/>
            <a:miter lim="800000"/>
            <a:headEnd/>
            <a:tailEnd/>
          </a:ln>
        </p:spPr>
        <p:txBody>
          <a:bodyPr/>
          <a:lstStyle/>
          <a:p>
            <a:pPr marL="342900" indent="-342900" eaLnBrk="1" hangingPunct="1">
              <a:spcBef>
                <a:spcPct val="20000"/>
              </a:spcBef>
              <a:buClr>
                <a:schemeClr val="hlink"/>
              </a:buClr>
              <a:buSzPct val="60000"/>
              <a:buFont typeface="Wingdings" pitchFamily="2" charset="2"/>
              <a:buNone/>
            </a:pPr>
            <a:r>
              <a:rPr lang="en-US" sz="2400" b="1" u="none" dirty="0" smtClean="0">
                <a:effectLst>
                  <a:outerShdw blurRad="38100" dist="38100" dir="2700000" algn="tl">
                    <a:srgbClr val="000000"/>
                  </a:outerShdw>
                </a:effectLst>
              </a:rPr>
              <a:t>	</a:t>
            </a:r>
            <a:endParaRPr lang="en-US" sz="2000" b="1" u="none" dirty="0">
              <a:effectLst>
                <a:outerShdw blurRad="38100" dist="38100" dir="2700000" algn="tl">
                  <a:srgbClr val="000000"/>
                </a:outerShdw>
              </a:effectLst>
            </a:endParaRPr>
          </a:p>
          <a:p>
            <a:pPr marL="514350" indent="-514350" algn="just" eaLnBrk="1" hangingPunct="1">
              <a:spcBef>
                <a:spcPct val="20000"/>
              </a:spcBef>
              <a:buClr>
                <a:schemeClr val="hlink"/>
              </a:buClr>
              <a:buSzPct val="60000"/>
              <a:buFont typeface="Calibri" pitchFamily="34" charset="0"/>
              <a:buNone/>
            </a:pPr>
            <a:r>
              <a:rPr lang="en-US" sz="2000" b="1" u="none" dirty="0">
                <a:effectLst>
                  <a:outerShdw blurRad="38100" dist="38100" dir="2700000" algn="tl">
                    <a:srgbClr val="000000"/>
                  </a:outerShdw>
                </a:effectLst>
              </a:rPr>
              <a:t>	</a:t>
            </a:r>
          </a:p>
          <a:p>
            <a:pPr marL="514350" indent="-514350" algn="just" eaLnBrk="1" hangingPunct="1">
              <a:spcBef>
                <a:spcPct val="20000"/>
              </a:spcBef>
              <a:buClr>
                <a:schemeClr val="hlink"/>
              </a:buClr>
              <a:buSzPct val="60000"/>
              <a:buFont typeface="Wingdings" pitchFamily="2" charset="2"/>
              <a:buNone/>
            </a:pPr>
            <a:endParaRPr lang="en-US" sz="2000" b="1" u="none" dirty="0">
              <a:effectLst>
                <a:outerShdw blurRad="38100" dist="38100" dir="2700000" algn="tl">
                  <a:srgbClr val="000000"/>
                </a:outerShdw>
              </a:effectLst>
            </a:endParaRPr>
          </a:p>
        </p:txBody>
      </p:sp>
      <p:sp>
        <p:nvSpPr>
          <p:cNvPr id="7" name="TextBox 6"/>
          <p:cNvSpPr txBox="1"/>
          <p:nvPr/>
        </p:nvSpPr>
        <p:spPr>
          <a:xfrm>
            <a:off x="6553200" y="6248400"/>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GRAB BAG</a:t>
            </a:r>
            <a:br>
              <a:rPr lang="en-US" b="1" dirty="0" smtClean="0"/>
            </a:br>
            <a:r>
              <a:rPr lang="en-US" b="1" dirty="0" smtClean="0"/>
              <a:t>ANSWER 10 POINTS </a:t>
            </a:r>
            <a:endParaRPr lang="en-US" b="1" dirty="0"/>
          </a:p>
        </p:txBody>
      </p:sp>
      <p:sp>
        <p:nvSpPr>
          <p:cNvPr id="3" name="Content Placeholder 2"/>
          <p:cNvSpPr>
            <a:spLocks noGrp="1"/>
          </p:cNvSpPr>
          <p:nvPr>
            <p:ph idx="1"/>
          </p:nvPr>
        </p:nvSpPr>
        <p:spPr>
          <a:xfrm>
            <a:off x="457200" y="1752600"/>
            <a:ext cx="8229600" cy="4378325"/>
          </a:xfrm>
        </p:spPr>
        <p:txBody>
          <a:bodyPr/>
          <a:lstStyle/>
          <a:p>
            <a:pPr marL="0" indent="0" algn="just" eaLnBrk="1" hangingPunct="1">
              <a:buNone/>
            </a:pPr>
            <a:r>
              <a:rPr lang="en-US" sz="2400" dirty="0" smtClean="0"/>
              <a:t>Designating employees as “officers” or “principals” would be misleading and violate rule 7.02(a), which sates, “A lawyer shall not make or sponsor a false or misleading communication about the qualifications or services of any lawyer or firm.  </a:t>
            </a:r>
          </a:p>
          <a:p>
            <a:pPr marL="0" indent="0" algn="just" eaLnBrk="1" hangingPunct="1">
              <a:buNone/>
            </a:pPr>
            <a:endParaRPr lang="en-US" sz="2400" dirty="0" smtClean="0"/>
          </a:p>
          <a:p>
            <a:pPr marL="0" indent="0" algn="just" eaLnBrk="1" hangingPunct="1">
              <a:buNone/>
            </a:pPr>
            <a:r>
              <a:rPr lang="en-US" sz="2400" dirty="0" smtClean="0"/>
              <a:t>Ethics Opinion 642 (May 2014)</a:t>
            </a:r>
            <a:endParaRPr lang="en-US" sz="2400" b="1" dirty="0" smtClean="0"/>
          </a:p>
          <a:p>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66</a:t>
            </a:fld>
            <a:endParaRPr lang="en-US" dirty="0"/>
          </a:p>
        </p:txBody>
      </p:sp>
      <p:sp>
        <p:nvSpPr>
          <p:cNvPr id="5" name="AutoShape 6">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a:effectLst/>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GRAB BAG</a:t>
            </a:r>
            <a:br>
              <a:rPr lang="en-US" b="1" dirty="0" smtClean="0"/>
            </a:br>
            <a:r>
              <a:rPr lang="en-US" b="1" dirty="0" smtClean="0"/>
              <a:t>15 POINTS</a:t>
            </a:r>
            <a:endParaRPr lang="en-US" b="1" dirty="0"/>
          </a:p>
        </p:txBody>
      </p:sp>
      <p:sp>
        <p:nvSpPr>
          <p:cNvPr id="3" name="Content Placeholder 2"/>
          <p:cNvSpPr>
            <a:spLocks noGrp="1"/>
          </p:cNvSpPr>
          <p:nvPr>
            <p:ph idx="1"/>
          </p:nvPr>
        </p:nvSpPr>
        <p:spPr>
          <a:xfrm>
            <a:off x="457200" y="1752600"/>
            <a:ext cx="8229600" cy="4378325"/>
          </a:xfrm>
        </p:spPr>
        <p:txBody>
          <a:bodyPr/>
          <a:lstStyle/>
          <a:p>
            <a:pPr marL="0" lvl="1" indent="0" algn="just">
              <a:buNone/>
            </a:pPr>
            <a:r>
              <a:rPr lang="en-US" sz="2400" dirty="0" smtClean="0"/>
              <a:t>A client hires you to represent him on a criminal </a:t>
            </a:r>
            <a:r>
              <a:rPr lang="en-US" sz="2400" dirty="0" err="1" smtClean="0"/>
              <a:t>DWI</a:t>
            </a:r>
            <a:r>
              <a:rPr lang="en-US" sz="2400" dirty="0" smtClean="0"/>
              <a:t> charge, his first offense. He offers to pay $5,000 non-refundable retainer to cover your work, and a bonus of $5,000 for probation or $10,000 for acquittal.  </a:t>
            </a:r>
          </a:p>
          <a:p>
            <a:pPr marL="0" lvl="1" indent="0" algn="just">
              <a:buNone/>
            </a:pPr>
            <a:endParaRPr lang="en-US" sz="2400" dirty="0"/>
          </a:p>
          <a:p>
            <a:pPr marL="0" lvl="1" indent="0" algn="just">
              <a:buNone/>
            </a:pPr>
            <a:r>
              <a:rPr lang="en-US" sz="2400" dirty="0" smtClean="0"/>
              <a:t>Can you agree?</a:t>
            </a:r>
          </a:p>
          <a:p>
            <a:pPr>
              <a:buNone/>
            </a:pPr>
            <a:endParaRPr lang="en-US" sz="3600" dirty="0" smtClean="0"/>
          </a:p>
          <a:p>
            <a:endParaRPr lang="en-US" sz="36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67</a:t>
            </a:fld>
            <a:endParaRPr lang="en-US" dirty="0"/>
          </a:p>
        </p:txBody>
      </p:sp>
    </p:spTree>
  </p:cSld>
  <p:clrMapOvr>
    <a:masterClrMapping/>
  </p:clrMapOvr>
  <p:transition>
    <p:rand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GRAB BAG</a:t>
            </a:r>
            <a:br>
              <a:rPr lang="en-US" b="1" dirty="0" smtClean="0"/>
            </a:br>
            <a:r>
              <a:rPr lang="en-US" b="1" dirty="0" smtClean="0"/>
              <a:t>ANSWER 15 POINTS</a:t>
            </a:r>
            <a:endParaRPr lang="en-US" b="1" dirty="0"/>
          </a:p>
        </p:txBody>
      </p:sp>
      <p:sp>
        <p:nvSpPr>
          <p:cNvPr id="3" name="Content Placeholder 2"/>
          <p:cNvSpPr>
            <a:spLocks noGrp="1"/>
          </p:cNvSpPr>
          <p:nvPr>
            <p:ph idx="1"/>
          </p:nvPr>
        </p:nvSpPr>
        <p:spPr>
          <a:xfrm>
            <a:off x="457200" y="1905000"/>
            <a:ext cx="8229600" cy="4635695"/>
          </a:xfrm>
        </p:spPr>
        <p:txBody>
          <a:bodyPr/>
          <a:lstStyle/>
          <a:p>
            <a:pPr marL="0" lvl="1" indent="0">
              <a:spcAft>
                <a:spcPts val="1200"/>
              </a:spcAft>
              <a:buNone/>
            </a:pPr>
            <a:r>
              <a:rPr lang="en-US" sz="3200" b="1" dirty="0" smtClean="0"/>
              <a:t>Answer:  No.</a:t>
            </a:r>
            <a:endParaRPr lang="en-US" sz="3200" dirty="0" smtClean="0"/>
          </a:p>
          <a:p>
            <a:pPr marL="53975" lvl="1" indent="0" algn="just">
              <a:buNone/>
            </a:pPr>
            <a:r>
              <a:rPr lang="en-US" sz="2400" dirty="0" smtClean="0"/>
              <a:t>Rule 1.04. Fees</a:t>
            </a:r>
          </a:p>
          <a:p>
            <a:pPr marL="53975" lvl="1" indent="0" algn="just">
              <a:buNone/>
            </a:pPr>
            <a:r>
              <a:rPr lang="en-US" sz="2400" dirty="0" smtClean="0"/>
              <a:t>(e)	A lawyer shall not enter into an arrangement for, charge, or collect a contingent fee for representing a defendant in a criminal case.</a:t>
            </a: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68</a:t>
            </a:fld>
            <a:r>
              <a:rPr lang="en-US" dirty="0" smtClean="0"/>
              <a:t>		</a:t>
            </a:r>
            <a:endParaRPr lang="en-US" dirty="0"/>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119C7732-B719-433B-92E8-46CED3CC7098}" type="slidenum">
              <a:rPr lang="en-US"/>
              <a:pPr/>
              <a:t>69</a:t>
            </a:fld>
            <a:endParaRPr lang="en-US"/>
          </a:p>
        </p:txBody>
      </p:sp>
      <p:sp>
        <p:nvSpPr>
          <p:cNvPr id="368642" name="Rectangle 2"/>
          <p:cNvSpPr>
            <a:spLocks noGrp="1" noChangeArrowheads="1"/>
          </p:cNvSpPr>
          <p:nvPr>
            <p:ph type="title"/>
          </p:nvPr>
        </p:nvSpPr>
        <p:spPr/>
        <p:txBody>
          <a:bodyPr/>
          <a:lstStyle/>
          <a:p>
            <a:r>
              <a:rPr lang="en-US" b="1" dirty="0"/>
              <a:t>GRAB BAG </a:t>
            </a:r>
            <a:br>
              <a:rPr lang="en-US" b="1" dirty="0"/>
            </a:br>
            <a:r>
              <a:rPr lang="en-US" b="1" dirty="0" smtClean="0"/>
              <a:t>20 POINTS</a:t>
            </a:r>
            <a:endParaRPr lang="en-US" b="1" dirty="0"/>
          </a:p>
        </p:txBody>
      </p:sp>
      <p:sp>
        <p:nvSpPr>
          <p:cNvPr id="368643" name="Rectangle 3"/>
          <p:cNvSpPr>
            <a:spLocks noGrp="1" noChangeArrowheads="1"/>
          </p:cNvSpPr>
          <p:nvPr>
            <p:ph type="body" idx="1"/>
          </p:nvPr>
        </p:nvSpPr>
        <p:spPr>
          <a:xfrm>
            <a:off x="457200" y="1676400"/>
            <a:ext cx="8229600" cy="4800600"/>
          </a:xfrm>
        </p:spPr>
        <p:txBody>
          <a:bodyPr/>
          <a:lstStyle/>
          <a:p>
            <a:pPr marL="0" indent="0" algn="just">
              <a:spcBef>
                <a:spcPts val="600"/>
              </a:spcBef>
              <a:buNone/>
            </a:pPr>
            <a:r>
              <a:rPr lang="en-US" sz="2400" dirty="0" smtClean="0"/>
              <a:t>A new client hired you to help in a business dispute. You got busy and did not send an engagement letter with your hourly rates.  Nor did you discuss the fee. When the case was over, you sent the  client a bill based upon what is in fact a usual hourly rate in the locality for the type of work involved. </a:t>
            </a:r>
          </a:p>
          <a:p>
            <a:pPr algn="just"/>
            <a:endParaRPr lang="en-US" sz="900" dirty="0" smtClean="0"/>
          </a:p>
          <a:p>
            <a:pPr marL="0" indent="0" algn="just">
              <a:buNone/>
            </a:pPr>
            <a:r>
              <a:rPr lang="en-US" sz="2400" dirty="0" smtClean="0"/>
              <a:t>Client did not like the bill, got mad and filed a complaint with the State Bar.  </a:t>
            </a:r>
          </a:p>
          <a:p>
            <a:pPr algn="just"/>
            <a:endParaRPr lang="en-US" sz="900" dirty="0" smtClean="0"/>
          </a:p>
          <a:p>
            <a:pPr marL="0" indent="0" algn="just">
              <a:buNone/>
            </a:pPr>
            <a:r>
              <a:rPr lang="en-US" sz="2400" dirty="0" smtClean="0"/>
              <a:t>Have you violated any disciplinary rule?</a:t>
            </a:r>
          </a:p>
          <a:p>
            <a:pPr>
              <a:buFont typeface="Wingdings" pitchFamily="2" charset="2"/>
              <a:buNone/>
            </a:pPr>
            <a:endParaRPr lang="en-US" sz="3600"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COURTHOUSE ETHICS ANSWER 5 POINTS</a:t>
            </a:r>
            <a:endParaRPr lang="en-US" dirty="0"/>
          </a:p>
        </p:txBody>
      </p:sp>
      <p:sp>
        <p:nvSpPr>
          <p:cNvPr id="9" name="Content Placeholder 8"/>
          <p:cNvSpPr>
            <a:spLocks noGrp="1"/>
          </p:cNvSpPr>
          <p:nvPr>
            <p:ph idx="1"/>
          </p:nvPr>
        </p:nvSpPr>
        <p:spPr/>
        <p:txBody>
          <a:bodyPr/>
          <a:lstStyle/>
          <a:p>
            <a:pPr>
              <a:buNone/>
            </a:pPr>
            <a:endParaRPr lang="en-US" dirty="0"/>
          </a:p>
        </p:txBody>
      </p:sp>
      <p:sp>
        <p:nvSpPr>
          <p:cNvPr id="5" name="Date Placeholder 4"/>
          <p:cNvSpPr>
            <a:spLocks noGrp="1"/>
          </p:cNvSpPr>
          <p:nvPr>
            <p:ph type="dt" sz="half" idx="10"/>
          </p:nvPr>
        </p:nvSpPr>
        <p:spPr/>
        <p:txBody>
          <a:bodyPr/>
          <a:lstStyle/>
          <a:p>
            <a:pPr>
              <a:defRPr/>
            </a:pPr>
            <a:fld id="{362F41F4-A27D-4CB5-B8E8-C361D89427CE}" type="slidenum">
              <a:rPr lang="en-US" smtClean="0"/>
              <a:pPr>
                <a:defRPr/>
              </a:pPr>
              <a:t>7</a:t>
            </a:fld>
            <a:endParaRPr lang="en-US" dirty="0"/>
          </a:p>
        </p:txBody>
      </p:sp>
      <p:sp>
        <p:nvSpPr>
          <p:cNvPr id="8" name="Rectangle 7"/>
          <p:cNvSpPr/>
          <p:nvPr/>
        </p:nvSpPr>
        <p:spPr>
          <a:xfrm>
            <a:off x="381000" y="1676401"/>
            <a:ext cx="8365225" cy="5386090"/>
          </a:xfrm>
          <a:prstGeom prst="rect">
            <a:avLst/>
          </a:prstGeom>
        </p:spPr>
        <p:txBody>
          <a:bodyPr wrap="square">
            <a:spAutoFit/>
          </a:bodyPr>
          <a:lstStyle/>
          <a:p>
            <a:pPr algn="just">
              <a:tabLst>
                <a:tab pos="115888" algn="l"/>
              </a:tabLst>
            </a:pPr>
            <a:endParaRPr lang="en-US" sz="3200" u="none" dirty="0" smtClean="0">
              <a:effectLst>
                <a:outerShdw blurRad="38100" dist="38100" dir="2700000" algn="tl">
                  <a:srgbClr val="000000">
                    <a:alpha val="43137"/>
                  </a:srgbClr>
                </a:outerShdw>
              </a:effectLst>
            </a:endParaRPr>
          </a:p>
          <a:p>
            <a:pPr algn="just"/>
            <a:r>
              <a:rPr lang="en-US" sz="3200" b="1" u="none" dirty="0" smtClean="0">
                <a:effectLst>
                  <a:outerShdw blurRad="38100" dist="38100" dir="2700000" algn="tl">
                    <a:srgbClr val="000000">
                      <a:alpha val="43137"/>
                    </a:srgbClr>
                  </a:outerShdw>
                </a:effectLst>
              </a:rPr>
              <a:t>Answer: (C) </a:t>
            </a:r>
            <a:r>
              <a:rPr lang="en-US" sz="2000" u="none" dirty="0" smtClean="0">
                <a:effectLst>
                  <a:outerShdw blurRad="38100" dist="38100" dir="2700000" algn="tl">
                    <a:srgbClr val="000000">
                      <a:alpha val="43137"/>
                    </a:srgbClr>
                  </a:outerShdw>
                </a:effectLst>
              </a:rPr>
              <a:t>No, because Beta did not know that the statement was false.</a:t>
            </a:r>
          </a:p>
          <a:p>
            <a:pPr marL="0" indent="0">
              <a:buNone/>
            </a:pPr>
            <a:endParaRPr lang="en-US" sz="2000" u="none" dirty="0" smtClean="0">
              <a:effectLst>
                <a:outerShdw blurRad="38100" dist="38100" dir="2700000" algn="tl">
                  <a:srgbClr val="000000">
                    <a:alpha val="43137"/>
                  </a:srgbClr>
                </a:outerShdw>
              </a:effectLst>
            </a:endParaRPr>
          </a:p>
          <a:p>
            <a:pPr marL="0" indent="0">
              <a:buNone/>
            </a:pPr>
            <a:r>
              <a:rPr lang="en-US" sz="2000" u="none" dirty="0" smtClean="0">
                <a:effectLst>
                  <a:outerShdw blurRad="38100" dist="38100" dir="2700000" algn="tl">
                    <a:srgbClr val="000000">
                      <a:alpha val="43137"/>
                    </a:srgbClr>
                  </a:outerShdw>
                </a:effectLst>
              </a:rPr>
              <a:t>DR 3.03 </a:t>
            </a:r>
          </a:p>
          <a:p>
            <a:pPr marL="457200" indent="-457200" algn="just">
              <a:buNone/>
              <a:tabLst>
                <a:tab pos="457200" algn="l"/>
              </a:tabLst>
            </a:pPr>
            <a:r>
              <a:rPr lang="en-US" sz="2000" u="none" dirty="0" smtClean="0">
                <a:effectLst>
                  <a:outerShdw blurRad="38100" dist="38100" dir="2700000" algn="tl">
                    <a:srgbClr val="000000">
                      <a:alpha val="43137"/>
                    </a:srgbClr>
                  </a:outerShdw>
                </a:effectLst>
              </a:rPr>
              <a:t>(a)	A lawyer shall not </a:t>
            </a:r>
            <a:r>
              <a:rPr lang="en-US" sz="2000" dirty="0" smtClean="0">
                <a:effectLst>
                  <a:outerShdw blurRad="38100" dist="38100" dir="2700000" algn="tl">
                    <a:srgbClr val="000000">
                      <a:alpha val="43137"/>
                    </a:srgbClr>
                  </a:outerShdw>
                </a:effectLst>
              </a:rPr>
              <a:t>knowingly</a:t>
            </a:r>
            <a:r>
              <a:rPr lang="en-US" sz="2000" u="none" dirty="0" smtClean="0">
                <a:effectLst>
                  <a:outerShdw blurRad="38100" dist="38100" dir="2700000" algn="tl">
                    <a:srgbClr val="000000">
                      <a:alpha val="43137"/>
                    </a:srgbClr>
                  </a:outerShdw>
                </a:effectLst>
              </a:rPr>
              <a:t>: (1) make a false statement of material fact or law to a tribunal.</a:t>
            </a:r>
          </a:p>
          <a:p>
            <a:pPr marL="457200" indent="-457200" algn="just">
              <a:buNone/>
              <a:tabLst>
                <a:tab pos="457200" algn="l"/>
              </a:tabLst>
            </a:pPr>
            <a:r>
              <a:rPr lang="en-US" sz="2000" u="none" dirty="0" smtClean="0">
                <a:effectLst>
                  <a:outerShdw blurRad="38100" dist="38100" dir="2700000" algn="tl">
                    <a:srgbClr val="000000">
                      <a:alpha val="43137"/>
                    </a:srgbClr>
                  </a:outerShdw>
                </a:effectLst>
              </a:rPr>
              <a:t>(b)	If a lawyer has offered material evidence and comes to know of its falsity, the lawyer shall make a good faith effort to persuade the client to authorize the lawyer to correct or withdraw the false evidence. If such efforts are unsuccessful, the lawyer shall take reasonable remedial measures, including disclosure of the true facts.</a:t>
            </a:r>
          </a:p>
          <a:p>
            <a:pPr algn="just"/>
            <a:endParaRPr lang="en-US" sz="2400" u="none" dirty="0" smtClean="0"/>
          </a:p>
          <a:p>
            <a:pPr algn="just">
              <a:buNone/>
            </a:pPr>
            <a:endParaRPr lang="en-US" sz="3200" u="none" dirty="0" smtClean="0">
              <a:effectLst>
                <a:outerShdw blurRad="38100" dist="38100" dir="2700000" algn="tl">
                  <a:srgbClr val="000000">
                    <a:alpha val="43137"/>
                  </a:srgbClr>
                </a:outerShdw>
              </a:effectLst>
            </a:endParaRPr>
          </a:p>
        </p:txBody>
      </p:sp>
      <p:sp>
        <p:nvSpPr>
          <p:cNvPr id="10"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cSld>
  <p:clrMapOvr>
    <a:masterClrMapping/>
  </p:clrMapOvr>
  <p:transition>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4CAF9795-8C4F-4A0D-8043-4EF499E896D4}" type="slidenum">
              <a:rPr lang="en-US"/>
              <a:pPr/>
              <a:t>70</a:t>
            </a:fld>
            <a:endParaRPr lang="en-US"/>
          </a:p>
        </p:txBody>
      </p:sp>
      <p:sp>
        <p:nvSpPr>
          <p:cNvPr id="320514" name="Rectangle 2"/>
          <p:cNvSpPr>
            <a:spLocks noGrp="1" noChangeArrowheads="1"/>
          </p:cNvSpPr>
          <p:nvPr>
            <p:ph type="title"/>
          </p:nvPr>
        </p:nvSpPr>
        <p:spPr/>
        <p:txBody>
          <a:bodyPr/>
          <a:lstStyle/>
          <a:p>
            <a:r>
              <a:rPr lang="en-US" b="1" dirty="0">
                <a:solidFill>
                  <a:schemeClr val="tx1"/>
                </a:solidFill>
              </a:rPr>
              <a:t>GRAB </a:t>
            </a:r>
            <a:r>
              <a:rPr lang="en-US" b="1" dirty="0" smtClean="0">
                <a:solidFill>
                  <a:schemeClr val="tx1"/>
                </a:solidFill>
              </a:rPr>
              <a:t>BAG</a:t>
            </a:r>
            <a:br>
              <a:rPr lang="en-US" b="1" dirty="0" smtClean="0">
                <a:solidFill>
                  <a:schemeClr val="tx1"/>
                </a:solidFill>
              </a:rPr>
            </a:br>
            <a:r>
              <a:rPr lang="en-US" b="1" dirty="0" smtClean="0">
                <a:solidFill>
                  <a:schemeClr val="tx1"/>
                </a:solidFill>
              </a:rPr>
              <a:t>ANSWER 20 POINTS</a:t>
            </a:r>
            <a:endParaRPr lang="en-US" b="1" dirty="0">
              <a:solidFill>
                <a:schemeClr val="tx1"/>
              </a:solidFill>
            </a:endParaRPr>
          </a:p>
        </p:txBody>
      </p:sp>
      <p:sp>
        <p:nvSpPr>
          <p:cNvPr id="320515" name="Rectangle 3"/>
          <p:cNvSpPr>
            <a:spLocks noGrp="1" noChangeArrowheads="1"/>
          </p:cNvSpPr>
          <p:nvPr>
            <p:ph type="body" idx="1"/>
          </p:nvPr>
        </p:nvSpPr>
        <p:spPr>
          <a:xfrm>
            <a:off x="321880" y="1455730"/>
            <a:ext cx="8229600" cy="4682515"/>
          </a:xfrm>
        </p:spPr>
        <p:txBody>
          <a:bodyPr/>
          <a:lstStyle/>
          <a:p>
            <a:pPr>
              <a:buFont typeface="Wingdings" pitchFamily="2" charset="2"/>
              <a:buNone/>
            </a:pPr>
            <a:r>
              <a:rPr lang="en-US" b="1"/>
              <a:t>	</a:t>
            </a:r>
          </a:p>
        </p:txBody>
      </p:sp>
      <p:sp>
        <p:nvSpPr>
          <p:cNvPr id="29699" name="Content Placeholder 2"/>
          <p:cNvSpPr>
            <a:spLocks/>
          </p:cNvSpPr>
          <p:nvPr/>
        </p:nvSpPr>
        <p:spPr bwMode="auto">
          <a:xfrm>
            <a:off x="457200" y="1752600"/>
            <a:ext cx="8153400" cy="4637088"/>
          </a:xfrm>
          <a:prstGeom prst="rect">
            <a:avLst/>
          </a:prstGeom>
          <a:noFill/>
          <a:ln w="9525">
            <a:noFill/>
            <a:miter lim="800000"/>
            <a:headEnd/>
            <a:tailEnd/>
          </a:ln>
        </p:spPr>
        <p:txBody>
          <a:bodyPr/>
          <a:lstStyle/>
          <a:p>
            <a:pPr marL="342900" indent="-342900" eaLnBrk="1" hangingPunct="1">
              <a:spcBef>
                <a:spcPct val="20000"/>
              </a:spcBef>
              <a:buClr>
                <a:schemeClr val="hlink"/>
              </a:buClr>
              <a:buSzPct val="60000"/>
              <a:buFont typeface="Wingdings" pitchFamily="2" charset="2"/>
              <a:buNone/>
            </a:pPr>
            <a:r>
              <a:rPr lang="en-US" sz="3200" b="1" u="none" dirty="0" smtClean="0">
                <a:effectLst>
                  <a:outerShdw blurRad="38100" dist="38100" dir="2700000" algn="tl">
                    <a:srgbClr val="000000"/>
                  </a:outerShdw>
                </a:effectLst>
              </a:rPr>
              <a:t>Answer:  Yes.</a:t>
            </a:r>
          </a:p>
          <a:p>
            <a:pPr marL="342900" indent="-342900" algn="just" eaLnBrk="1" hangingPunct="1">
              <a:spcBef>
                <a:spcPct val="20000"/>
              </a:spcBef>
              <a:buClr>
                <a:schemeClr val="hlink"/>
              </a:buClr>
              <a:buSzPct val="60000"/>
              <a:buFont typeface="Wingdings" pitchFamily="2" charset="2"/>
              <a:buNone/>
            </a:pPr>
            <a:endParaRPr lang="en-US" sz="2400" u="none" dirty="0" smtClean="0">
              <a:effectLst>
                <a:outerShdw blurRad="38100" dist="38100" dir="2700000" algn="tl">
                  <a:srgbClr val="000000"/>
                </a:outerShdw>
              </a:effectLst>
            </a:endParaRPr>
          </a:p>
          <a:p>
            <a:pPr marL="342900" indent="-342900" algn="just" eaLnBrk="1" hangingPunct="1">
              <a:spcBef>
                <a:spcPct val="20000"/>
              </a:spcBef>
              <a:buClr>
                <a:schemeClr val="hlink"/>
              </a:buClr>
              <a:buSzPct val="60000"/>
              <a:buFont typeface="Wingdings" pitchFamily="2" charset="2"/>
              <a:buNone/>
            </a:pPr>
            <a:r>
              <a:rPr lang="en-US" sz="2400" u="none" dirty="0" smtClean="0">
                <a:effectLst>
                  <a:outerShdw blurRad="38100" dist="38100" dir="2700000" algn="tl">
                    <a:srgbClr val="000000"/>
                  </a:outerShdw>
                </a:effectLst>
              </a:rPr>
              <a:t>Rule 1.04. Fees </a:t>
            </a:r>
          </a:p>
          <a:p>
            <a:pPr algn="just" eaLnBrk="1" hangingPunct="1">
              <a:spcBef>
                <a:spcPct val="20000"/>
              </a:spcBef>
              <a:buClr>
                <a:schemeClr val="hlink"/>
              </a:buClr>
              <a:buSzPct val="60000"/>
              <a:buFont typeface="Wingdings" pitchFamily="2" charset="2"/>
              <a:buNone/>
            </a:pPr>
            <a:r>
              <a:rPr lang="en-US" sz="2400" u="none" dirty="0" smtClean="0">
                <a:effectLst>
                  <a:outerShdw blurRad="38100" dist="38100" dir="2700000" algn="tl">
                    <a:srgbClr val="000000"/>
                  </a:outerShdw>
                </a:effectLst>
              </a:rPr>
              <a:t>(c)	When the lawyer has not regularly represented the client, the basis or rate of the fee shall be communicated to the client, preferably in writing, before or within a reasonable time after commencing the representation. </a:t>
            </a:r>
          </a:p>
          <a:p>
            <a:pPr marL="342900" indent="-342900" eaLnBrk="1" hangingPunct="1">
              <a:spcBef>
                <a:spcPct val="20000"/>
              </a:spcBef>
              <a:buClr>
                <a:schemeClr val="hlink"/>
              </a:buClr>
              <a:buSzPct val="60000"/>
              <a:buFont typeface="Wingdings" pitchFamily="2" charset="2"/>
              <a:buNone/>
            </a:pPr>
            <a:r>
              <a:rPr lang="en-US" sz="2400" b="1" u="none" dirty="0" smtClean="0">
                <a:effectLst>
                  <a:outerShdw blurRad="38100" dist="38100" dir="2700000" algn="tl">
                    <a:srgbClr val="000000"/>
                  </a:outerShdw>
                </a:effectLst>
              </a:rPr>
              <a:t> </a:t>
            </a:r>
            <a:endParaRPr lang="en-US" sz="2400" b="1" u="none" dirty="0">
              <a:effectLst>
                <a:outerShdw blurRad="38100" dist="38100" dir="2700000" algn="tl">
                  <a:srgbClr val="000000"/>
                </a:outerShdw>
              </a:effectLst>
            </a:endParaRPr>
          </a:p>
          <a:p>
            <a:pPr marL="514350" indent="-514350" algn="just" eaLnBrk="1" hangingPunct="1">
              <a:spcBef>
                <a:spcPct val="20000"/>
              </a:spcBef>
              <a:buClr>
                <a:schemeClr val="hlink"/>
              </a:buClr>
              <a:buSzPct val="60000"/>
              <a:buFont typeface="Calibri" pitchFamily="34" charset="0"/>
              <a:buNone/>
            </a:pPr>
            <a:endParaRPr lang="en-US" sz="2400" b="1" u="none" dirty="0">
              <a:effectLst>
                <a:outerShdw blurRad="38100" dist="38100" dir="2700000" algn="tl">
                  <a:srgbClr val="000000"/>
                </a:outerShdw>
              </a:effectLst>
            </a:endParaRPr>
          </a:p>
          <a:p>
            <a:pPr marL="514350" indent="-514350" algn="just" eaLnBrk="1" hangingPunct="1">
              <a:spcBef>
                <a:spcPct val="20000"/>
              </a:spcBef>
              <a:buClr>
                <a:schemeClr val="hlink"/>
              </a:buClr>
              <a:buSzPct val="60000"/>
              <a:buFont typeface="Calibri" pitchFamily="34" charset="0"/>
              <a:buNone/>
            </a:pPr>
            <a:r>
              <a:rPr lang="en-US" sz="2400" b="1" u="none" dirty="0">
                <a:effectLst>
                  <a:outerShdw blurRad="38100" dist="38100" dir="2700000" algn="tl">
                    <a:srgbClr val="000000"/>
                  </a:outerShdw>
                </a:effectLst>
              </a:rPr>
              <a:t>	</a:t>
            </a:r>
          </a:p>
          <a:p>
            <a:pPr marL="514350" indent="-514350" algn="just" eaLnBrk="1" hangingPunct="1">
              <a:spcBef>
                <a:spcPct val="20000"/>
              </a:spcBef>
              <a:buClr>
                <a:schemeClr val="hlink"/>
              </a:buClr>
              <a:buSzPct val="60000"/>
              <a:buFont typeface="Wingdings" pitchFamily="2" charset="2"/>
              <a:buNone/>
            </a:pPr>
            <a:endParaRPr lang="en-US" sz="2400" b="1" u="none" dirty="0">
              <a:effectLst>
                <a:outerShdw blurRad="38100" dist="38100" dir="2700000" algn="tl">
                  <a:srgbClr val="000000"/>
                </a:outerShdw>
              </a:effectLst>
            </a:endParaRPr>
          </a:p>
        </p:txBody>
      </p:sp>
      <p:sp>
        <p:nvSpPr>
          <p:cNvPr id="320518" name="AutoShape 6">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a:effectLst/>
        </p:spPr>
        <p:txBody>
          <a:bodyPr wrap="none" anchor="ctr"/>
          <a:lstStyle/>
          <a:p>
            <a:pPr algn="ctr"/>
            <a:endParaRPr lang="en-US"/>
          </a:p>
        </p:txBody>
      </p:sp>
    </p:spTree>
  </p:cSld>
  <p:clrMapOvr>
    <a:masterClrMapping/>
  </p:clrMapOvr>
  <p:transition>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7AB0CB19-36E8-4056-98A7-F0CC9C5A5A7A}" type="slidenum">
              <a:rPr lang="en-US"/>
              <a:pPr/>
              <a:t>71</a:t>
            </a:fld>
            <a:endParaRPr lang="en-US"/>
          </a:p>
        </p:txBody>
      </p:sp>
      <p:sp>
        <p:nvSpPr>
          <p:cNvPr id="312322" name="Rectangle 2"/>
          <p:cNvSpPr>
            <a:spLocks noGrp="1" noChangeArrowheads="1"/>
          </p:cNvSpPr>
          <p:nvPr>
            <p:ph type="title"/>
          </p:nvPr>
        </p:nvSpPr>
        <p:spPr/>
        <p:txBody>
          <a:bodyPr/>
          <a:lstStyle/>
          <a:p>
            <a:r>
              <a:rPr lang="en-US" b="1" dirty="0"/>
              <a:t>GRAB BAG</a:t>
            </a:r>
            <a:br>
              <a:rPr lang="en-US" b="1" dirty="0"/>
            </a:br>
            <a:r>
              <a:rPr lang="en-US" b="1" dirty="0" smtClean="0"/>
              <a:t>25 POINTS</a:t>
            </a:r>
            <a:endParaRPr lang="en-US" b="1" dirty="0"/>
          </a:p>
        </p:txBody>
      </p:sp>
      <p:sp>
        <p:nvSpPr>
          <p:cNvPr id="312323" name="Rectangle 3"/>
          <p:cNvSpPr>
            <a:spLocks noGrp="1" noChangeArrowheads="1"/>
          </p:cNvSpPr>
          <p:nvPr>
            <p:ph type="body" idx="1"/>
          </p:nvPr>
        </p:nvSpPr>
        <p:spPr>
          <a:xfrm>
            <a:off x="457200" y="1600200"/>
            <a:ext cx="8229600" cy="4953000"/>
          </a:xfrm>
        </p:spPr>
        <p:txBody>
          <a:bodyPr/>
          <a:lstStyle/>
          <a:p>
            <a:pPr>
              <a:buFont typeface="Wingdings" pitchFamily="2" charset="2"/>
              <a:buNone/>
            </a:pPr>
            <a:r>
              <a:rPr lang="en-US" dirty="0"/>
              <a:t>	</a:t>
            </a:r>
            <a:endParaRPr lang="en-US" dirty="0">
              <a:effectLst/>
            </a:endParaRPr>
          </a:p>
        </p:txBody>
      </p:sp>
      <p:sp>
        <p:nvSpPr>
          <p:cNvPr id="312325" name="Content Placeholder 3"/>
          <p:cNvSpPr>
            <a:spLocks/>
          </p:cNvSpPr>
          <p:nvPr/>
        </p:nvSpPr>
        <p:spPr bwMode="auto">
          <a:xfrm>
            <a:off x="398463" y="2062163"/>
            <a:ext cx="8575675" cy="4525962"/>
          </a:xfrm>
          <a:prstGeom prst="rect">
            <a:avLst/>
          </a:prstGeom>
          <a:noFill/>
          <a:ln w="9525">
            <a:noFill/>
            <a:miter lim="800000"/>
            <a:headEnd/>
            <a:tailEnd/>
          </a:ln>
        </p:spPr>
        <p:txBody>
          <a:bodyPr/>
          <a:lstStyle/>
          <a:p>
            <a:pPr algn="just" eaLnBrk="1" hangingPunct="1">
              <a:spcBef>
                <a:spcPct val="20000"/>
              </a:spcBef>
              <a:buClr>
                <a:schemeClr val="hlink"/>
              </a:buClr>
              <a:buSzPct val="60000"/>
              <a:buFont typeface="Wingdings" pitchFamily="2" charset="2"/>
              <a:buNone/>
            </a:pPr>
            <a:r>
              <a:rPr lang="en-US" sz="2400" u="none" dirty="0" smtClean="0">
                <a:effectLst>
                  <a:outerShdw blurRad="38100" dist="38100" dir="2700000" algn="tl">
                    <a:srgbClr val="000000">
                      <a:alpha val="43137"/>
                    </a:srgbClr>
                  </a:outerShdw>
                </a:effectLst>
              </a:rPr>
              <a:t>A lawyer shall report professional misconduct if:</a:t>
            </a:r>
          </a:p>
          <a:p>
            <a:pPr marL="342900" indent="-342900" algn="just" eaLnBrk="1" hangingPunct="1">
              <a:spcBef>
                <a:spcPct val="20000"/>
              </a:spcBef>
              <a:buClr>
                <a:schemeClr val="hlink"/>
              </a:buClr>
              <a:buSzPct val="60000"/>
              <a:buFont typeface="Wingdings" pitchFamily="2" charset="2"/>
              <a:buNone/>
            </a:pPr>
            <a:endParaRPr lang="en-US" sz="2400" u="none" dirty="0" smtClean="0">
              <a:effectLst>
                <a:outerShdw blurRad="38100" dist="38100" dir="2700000" algn="tl">
                  <a:srgbClr val="000000">
                    <a:alpha val="43137"/>
                  </a:srgbClr>
                </a:outerShdw>
              </a:effectLst>
            </a:endParaRPr>
          </a:p>
          <a:p>
            <a:pPr algn="just" eaLnBrk="1" hangingPunct="1">
              <a:spcBef>
                <a:spcPct val="20000"/>
              </a:spcBef>
              <a:buClr>
                <a:schemeClr val="hlink"/>
              </a:buClr>
              <a:buSzPct val="60000"/>
              <a:buFont typeface="Wingdings" pitchFamily="2" charset="2"/>
              <a:buNone/>
            </a:pPr>
            <a:r>
              <a:rPr lang="en-US" sz="2400" u="none" dirty="0" smtClean="0">
                <a:effectLst>
                  <a:outerShdw blurRad="38100" dist="38100" dir="2700000" algn="tl">
                    <a:srgbClr val="000000">
                      <a:alpha val="43137"/>
                    </a:srgbClr>
                  </a:outerShdw>
                </a:effectLst>
              </a:rPr>
              <a:t>A lawyer having _________ that another laywer has _____________________ that raises a substantial question as to that lawyer’s ____________________.</a:t>
            </a:r>
            <a:r>
              <a:rPr lang="en-US" sz="2400" u="none" dirty="0">
                <a:effectLst>
                  <a:outerShdw blurRad="38100" dist="38100" dir="2700000" algn="tl">
                    <a:srgbClr val="000000">
                      <a:alpha val="43137"/>
                    </a:srgbClr>
                  </a:outerShdw>
                </a:effectLst>
              </a:rPr>
              <a:t>						</a:t>
            </a:r>
          </a:p>
          <a:p>
            <a:pPr marL="342900" indent="-342900" eaLnBrk="1" hangingPunct="1">
              <a:spcBef>
                <a:spcPct val="20000"/>
              </a:spcBef>
              <a:buClr>
                <a:schemeClr val="hlink"/>
              </a:buClr>
              <a:buSzPct val="60000"/>
              <a:buFont typeface="Wingdings" pitchFamily="2" charset="2"/>
              <a:buNone/>
            </a:pPr>
            <a:r>
              <a:rPr lang="en-US" sz="2400" b="1" u="none" dirty="0">
                <a:effectLst>
                  <a:outerShdw blurRad="38100" dist="38100" dir="2700000" algn="tl">
                    <a:srgbClr val="000000">
                      <a:alpha val="43137"/>
                    </a:srgbClr>
                  </a:outerShdw>
                </a:effectLst>
              </a:rPr>
              <a:t>							</a:t>
            </a:r>
          </a:p>
          <a:p>
            <a:pPr marL="342900" indent="-342900" eaLnBrk="1" hangingPunct="1">
              <a:spcBef>
                <a:spcPct val="20000"/>
              </a:spcBef>
              <a:buClr>
                <a:schemeClr val="hlink"/>
              </a:buClr>
              <a:buSzPct val="60000"/>
              <a:buFont typeface="Wingdings" pitchFamily="2" charset="2"/>
              <a:buNone/>
            </a:pPr>
            <a:endParaRPr lang="en-US" sz="2400" b="1" u="none" dirty="0">
              <a:effectLst>
                <a:outerShdw blurRad="38100" dist="38100" dir="2700000" algn="tl">
                  <a:srgbClr val="000000">
                    <a:alpha val="43137"/>
                  </a:srgbClr>
                </a:outerShdw>
              </a:effectLst>
            </a:endParaRPr>
          </a:p>
          <a:p>
            <a:pPr marL="342900" indent="-342900" eaLnBrk="1" hangingPunct="1">
              <a:spcBef>
                <a:spcPct val="20000"/>
              </a:spcBef>
              <a:buClr>
                <a:schemeClr val="hlink"/>
              </a:buClr>
              <a:buSzPct val="60000"/>
              <a:buFont typeface="Wingdings" pitchFamily="2" charset="2"/>
              <a:buNone/>
            </a:pPr>
            <a:endParaRPr lang="en-US" sz="2400" b="1" u="none" dirty="0">
              <a:effectLst>
                <a:outerShdw blurRad="38100" dist="38100" dir="2700000" algn="tl">
                  <a:srgbClr val="000000"/>
                </a:outerShdw>
              </a:effectLst>
            </a:endParaRPr>
          </a:p>
          <a:p>
            <a:pPr marL="342900" indent="-342900" eaLnBrk="1" hangingPunct="1">
              <a:spcBef>
                <a:spcPct val="20000"/>
              </a:spcBef>
              <a:buClr>
                <a:schemeClr val="hlink"/>
              </a:buClr>
              <a:buSzPct val="60000"/>
              <a:buFont typeface="Wingdings" pitchFamily="2" charset="2"/>
              <a:buNone/>
            </a:pPr>
            <a:endParaRPr lang="en-US" sz="2400" b="1" u="none" dirty="0">
              <a:effectLst>
                <a:outerShdw blurRad="38100" dist="38100" dir="2700000" algn="tl">
                  <a:srgbClr val="000000"/>
                </a:outerShdw>
              </a:effectLst>
            </a:endParaRPr>
          </a:p>
          <a:p>
            <a:pPr marL="342900" indent="-342900" eaLnBrk="1" hangingPunct="1">
              <a:spcBef>
                <a:spcPct val="20000"/>
              </a:spcBef>
              <a:buClr>
                <a:schemeClr val="hlink"/>
              </a:buClr>
              <a:buSzPct val="60000"/>
              <a:buFont typeface="Wingdings" pitchFamily="2" charset="2"/>
              <a:buNone/>
            </a:pPr>
            <a:endParaRPr lang="en-US" sz="2400" b="1" u="none" dirty="0">
              <a:effectLst>
                <a:outerShdw blurRad="38100" dist="38100" dir="2700000" algn="tl">
                  <a:srgbClr val="000000"/>
                </a:outerShdw>
              </a:effectLst>
            </a:endParaRPr>
          </a:p>
          <a:p>
            <a:pPr marL="342900" indent="-342900" eaLnBrk="1" hangingPunct="1">
              <a:spcBef>
                <a:spcPct val="20000"/>
              </a:spcBef>
              <a:buClr>
                <a:schemeClr val="hlink"/>
              </a:buClr>
              <a:buSzPct val="60000"/>
              <a:buFont typeface="Wingdings" pitchFamily="2" charset="2"/>
              <a:buNone/>
            </a:pPr>
            <a:endParaRPr lang="en-US" sz="2400" b="1" u="none" dirty="0">
              <a:effectLst>
                <a:outerShdw blurRad="38100" dist="38100" dir="2700000" algn="tl">
                  <a:srgbClr val="000000"/>
                </a:outerShdw>
              </a:effectLst>
            </a:endParaRPr>
          </a:p>
          <a:p>
            <a:pPr marL="342900" indent="-342900" eaLnBrk="1" hangingPunct="1">
              <a:spcBef>
                <a:spcPct val="20000"/>
              </a:spcBef>
              <a:buClr>
                <a:schemeClr val="hlink"/>
              </a:buClr>
              <a:buSzPct val="60000"/>
              <a:buFont typeface="Wingdings" pitchFamily="2" charset="2"/>
              <a:buNone/>
            </a:pPr>
            <a:endParaRPr lang="en-US" sz="2400" b="1" u="none" dirty="0">
              <a:effectLst>
                <a:outerShdw blurRad="38100" dist="38100" dir="2700000" algn="tl">
                  <a:srgbClr val="000000"/>
                </a:outerShdw>
              </a:effectLst>
            </a:endParaRPr>
          </a:p>
          <a:p>
            <a:pPr marL="342900" indent="-342900" eaLnBrk="1" hangingPunct="1">
              <a:spcBef>
                <a:spcPct val="20000"/>
              </a:spcBef>
              <a:buClr>
                <a:schemeClr val="hlink"/>
              </a:buClr>
              <a:buSzPct val="60000"/>
              <a:buFont typeface="Wingdings" pitchFamily="2" charset="2"/>
              <a:buNone/>
            </a:pPr>
            <a:r>
              <a:rPr lang="en-US" sz="2400" b="1" u="none" dirty="0">
                <a:effectLst>
                  <a:outerShdw blurRad="38100" dist="38100" dir="2700000" algn="tl">
                    <a:srgbClr val="000000"/>
                  </a:outerShdw>
                </a:effectLst>
              </a:rPr>
              <a:t>							</a:t>
            </a:r>
            <a:endParaRPr lang="en-US" sz="2400" b="1" i="1" u="none" dirty="0">
              <a:effectLst>
                <a:outerShdw blurRad="38100" dist="38100" dir="2700000" algn="tl">
                  <a:srgbClr val="000000"/>
                </a:outerShdw>
              </a:effectLst>
            </a:endParaRPr>
          </a:p>
          <a:p>
            <a:pPr marL="342900" indent="-342900" eaLnBrk="1" hangingPunct="1">
              <a:spcBef>
                <a:spcPct val="20000"/>
              </a:spcBef>
              <a:buClr>
                <a:schemeClr val="hlink"/>
              </a:buClr>
              <a:buSzPct val="60000"/>
              <a:buFont typeface="Wingdings" pitchFamily="2" charset="2"/>
              <a:buNone/>
            </a:pPr>
            <a:r>
              <a:rPr lang="en-US" sz="2400" b="1" u="none" dirty="0">
                <a:effectLst>
                  <a:outerShdw blurRad="38100" dist="38100" dir="2700000" algn="tl">
                    <a:srgbClr val="000000"/>
                  </a:outerShdw>
                </a:effectLst>
              </a:rPr>
              <a:t>	</a:t>
            </a:r>
          </a:p>
        </p:txBody>
      </p:sp>
    </p:spTree>
  </p:cSld>
  <p:clrMapOvr>
    <a:masterClrMapping/>
  </p:clrMapOvr>
  <p:transition>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D867F608-B682-4479-A1C2-B5599B1914A3}" type="slidenum">
              <a:rPr lang="en-US"/>
              <a:pPr/>
              <a:t>72</a:t>
            </a:fld>
            <a:endParaRPr lang="en-US"/>
          </a:p>
        </p:txBody>
      </p:sp>
      <p:sp>
        <p:nvSpPr>
          <p:cNvPr id="446468" name="Rectangle 4"/>
          <p:cNvSpPr>
            <a:spLocks noGrp="1" noChangeArrowheads="1"/>
          </p:cNvSpPr>
          <p:nvPr>
            <p:ph type="title"/>
          </p:nvPr>
        </p:nvSpPr>
        <p:spPr>
          <a:noFill/>
          <a:ln/>
        </p:spPr>
        <p:txBody>
          <a:bodyPr/>
          <a:lstStyle/>
          <a:p>
            <a:r>
              <a:rPr lang="en-US" b="1" dirty="0">
                <a:solidFill>
                  <a:schemeClr val="tx1"/>
                </a:solidFill>
              </a:rPr>
              <a:t>GRAB </a:t>
            </a:r>
            <a:r>
              <a:rPr lang="en-US" b="1" dirty="0" smtClean="0">
                <a:solidFill>
                  <a:schemeClr val="tx1"/>
                </a:solidFill>
              </a:rPr>
              <a:t>BAG</a:t>
            </a:r>
            <a:br>
              <a:rPr lang="en-US" b="1" dirty="0" smtClean="0">
                <a:solidFill>
                  <a:schemeClr val="tx1"/>
                </a:solidFill>
              </a:rPr>
            </a:br>
            <a:r>
              <a:rPr lang="en-US" b="1" dirty="0" smtClean="0">
                <a:solidFill>
                  <a:schemeClr val="tx1"/>
                </a:solidFill>
              </a:rPr>
              <a:t>ANSWER 25 POINTS</a:t>
            </a:r>
            <a:endParaRPr lang="en-US" b="1" dirty="0">
              <a:solidFill>
                <a:schemeClr val="tx1"/>
              </a:solidFill>
            </a:endParaRPr>
          </a:p>
        </p:txBody>
      </p:sp>
      <p:sp>
        <p:nvSpPr>
          <p:cNvPr id="3" name="Content Placeholder 2"/>
          <p:cNvSpPr>
            <a:spLocks noGrp="1"/>
          </p:cNvSpPr>
          <p:nvPr>
            <p:ph type="body" idx="1"/>
          </p:nvPr>
        </p:nvSpPr>
        <p:spPr>
          <a:xfrm>
            <a:off x="457200" y="1835150"/>
            <a:ext cx="8229600" cy="4530725"/>
          </a:xfrm>
          <a:ln/>
        </p:spPr>
        <p:txBody>
          <a:bodyPr/>
          <a:lstStyle/>
          <a:p>
            <a:pPr>
              <a:lnSpc>
                <a:spcPct val="80000"/>
              </a:lnSpc>
              <a:buFont typeface="Wingdings" pitchFamily="2" charset="2"/>
              <a:buNone/>
            </a:pPr>
            <a:r>
              <a:rPr lang="en-US" dirty="0"/>
              <a:t>	</a:t>
            </a:r>
            <a:r>
              <a:rPr lang="en-US" sz="2300" dirty="0" smtClean="0">
                <a:effectLst>
                  <a:outerShdw blurRad="38100" dist="38100" dir="2700000" algn="tl">
                    <a:srgbClr val="000000">
                      <a:alpha val="43137"/>
                    </a:srgbClr>
                  </a:outerShdw>
                </a:effectLst>
              </a:rPr>
              <a:t>	</a:t>
            </a:r>
          </a:p>
          <a:p>
            <a:pPr>
              <a:lnSpc>
                <a:spcPct val="80000"/>
              </a:lnSpc>
              <a:buFont typeface="Wingdings" pitchFamily="2" charset="2"/>
              <a:buNone/>
            </a:pPr>
            <a:r>
              <a:rPr lang="en-US" sz="2300" dirty="0" smtClean="0">
                <a:effectLst>
                  <a:outerShdw blurRad="38100" dist="38100" dir="2700000" algn="tl">
                    <a:srgbClr val="000000">
                      <a:alpha val="43137"/>
                    </a:srgbClr>
                  </a:outerShdw>
                </a:effectLst>
              </a:rPr>
              <a:t>Rule 8.03(a) provides:</a:t>
            </a:r>
          </a:p>
          <a:p>
            <a:pPr>
              <a:lnSpc>
                <a:spcPct val="80000"/>
              </a:lnSpc>
              <a:buFont typeface="Wingdings" pitchFamily="2" charset="2"/>
              <a:buNone/>
            </a:pPr>
            <a:endParaRPr lang="en-US" sz="2300" dirty="0" smtClean="0">
              <a:effectLst>
                <a:outerShdw blurRad="38100" dist="38100" dir="2700000" algn="tl">
                  <a:srgbClr val="000000">
                    <a:alpha val="43137"/>
                  </a:srgbClr>
                </a:outerShdw>
              </a:effectLst>
            </a:endParaRPr>
          </a:p>
          <a:p>
            <a:pPr marL="0" indent="0" algn="just">
              <a:lnSpc>
                <a:spcPct val="80000"/>
              </a:lnSpc>
              <a:buFont typeface="Wingdings" pitchFamily="2" charset="2"/>
              <a:buNone/>
            </a:pPr>
            <a:r>
              <a:rPr lang="en-US" sz="2300" dirty="0" smtClean="0">
                <a:effectLst>
                  <a:outerShdw blurRad="38100" dist="38100" dir="2700000" algn="tl">
                    <a:srgbClr val="000000">
                      <a:alpha val="43137"/>
                    </a:srgbClr>
                  </a:outerShdw>
                </a:effectLst>
              </a:rPr>
              <a:t>Except as permitted in paragraphs (c) or (d), a lawyer having </a:t>
            </a:r>
            <a:r>
              <a:rPr lang="en-US" sz="2300" u="sng" dirty="0" smtClean="0">
                <a:effectLst>
                  <a:outerShdw blurRad="38100" dist="38100" dir="2700000" algn="tl">
                    <a:srgbClr val="000000">
                      <a:alpha val="43137"/>
                    </a:srgbClr>
                  </a:outerShdw>
                </a:effectLst>
              </a:rPr>
              <a:t>knowledge</a:t>
            </a:r>
            <a:r>
              <a:rPr lang="en-US" sz="2300" dirty="0" smtClean="0">
                <a:effectLst>
                  <a:outerShdw blurRad="38100" dist="38100" dir="2700000" algn="tl">
                    <a:srgbClr val="000000">
                      <a:alpha val="43137"/>
                    </a:srgbClr>
                  </a:outerShdw>
                </a:effectLst>
              </a:rPr>
              <a:t> that another lawyer has </a:t>
            </a:r>
            <a:r>
              <a:rPr lang="en-US" sz="2300" u="sng" dirty="0" smtClean="0">
                <a:effectLst>
                  <a:outerShdw blurRad="38100" dist="38100" dir="2700000" algn="tl">
                    <a:srgbClr val="000000">
                      <a:alpha val="43137"/>
                    </a:srgbClr>
                  </a:outerShdw>
                </a:effectLst>
              </a:rPr>
              <a:t>committed a violation of applicable rules of professional conduct</a:t>
            </a:r>
            <a:r>
              <a:rPr lang="en-US" sz="2300" dirty="0" smtClean="0">
                <a:effectLst>
                  <a:outerShdw blurRad="38100" dist="38100" dir="2700000" algn="tl">
                    <a:srgbClr val="000000">
                      <a:alpha val="43137"/>
                    </a:srgbClr>
                  </a:outerShdw>
                </a:effectLst>
              </a:rPr>
              <a:t> that raises a substantial question as to that lawyer’s </a:t>
            </a:r>
            <a:r>
              <a:rPr lang="en-US" sz="2300" u="sng" dirty="0" smtClean="0">
                <a:effectLst>
                  <a:outerShdw blurRad="38100" dist="38100" dir="2700000" algn="tl">
                    <a:srgbClr val="000000">
                      <a:alpha val="43137"/>
                    </a:srgbClr>
                  </a:outerShdw>
                </a:effectLst>
              </a:rPr>
              <a:t>honesty</a:t>
            </a:r>
            <a:r>
              <a:rPr lang="en-US" sz="2300" dirty="0" smtClean="0">
                <a:effectLst>
                  <a:outerShdw blurRad="38100" dist="38100" dir="2700000" algn="tl">
                    <a:srgbClr val="000000">
                      <a:alpha val="43137"/>
                    </a:srgbClr>
                  </a:outerShdw>
                </a:effectLst>
              </a:rPr>
              <a:t>, </a:t>
            </a:r>
            <a:r>
              <a:rPr lang="en-US" sz="2300" u="sng" dirty="0" smtClean="0">
                <a:effectLst>
                  <a:outerShdw blurRad="38100" dist="38100" dir="2700000" algn="tl">
                    <a:srgbClr val="000000">
                      <a:alpha val="43137"/>
                    </a:srgbClr>
                  </a:outerShdw>
                </a:effectLst>
              </a:rPr>
              <a:t>trustworthiness or fitness as a lawyer</a:t>
            </a:r>
            <a:r>
              <a:rPr lang="en-US" sz="2300" dirty="0" smtClean="0">
                <a:effectLst>
                  <a:outerShdw blurRad="38100" dist="38100" dir="2700000" algn="tl">
                    <a:srgbClr val="000000">
                      <a:alpha val="43137"/>
                    </a:srgbClr>
                  </a:outerShdw>
                </a:effectLst>
              </a:rPr>
              <a:t> in other respect, shall inform the appropriate disciplinary authority.</a:t>
            </a:r>
          </a:p>
          <a:p>
            <a:pPr>
              <a:lnSpc>
                <a:spcPct val="80000"/>
              </a:lnSpc>
              <a:buFont typeface="Wingdings" pitchFamily="2" charset="2"/>
              <a:buNone/>
            </a:pPr>
            <a:endParaRPr lang="en-US" sz="2400" b="1" dirty="0" smtClean="0"/>
          </a:p>
          <a:p>
            <a:pPr>
              <a:lnSpc>
                <a:spcPct val="80000"/>
              </a:lnSpc>
              <a:buFont typeface="Wingdings" pitchFamily="2" charset="2"/>
              <a:buNone/>
            </a:pPr>
            <a:r>
              <a:rPr lang="en-US" sz="2400" b="1" dirty="0"/>
              <a:t>	</a:t>
            </a:r>
            <a:r>
              <a:rPr lang="en-US" sz="2400" b="1" dirty="0" smtClean="0"/>
              <a:t>	</a:t>
            </a:r>
          </a:p>
          <a:p>
            <a:pPr>
              <a:lnSpc>
                <a:spcPct val="80000"/>
              </a:lnSpc>
              <a:buFont typeface="Wingdings" pitchFamily="2" charset="2"/>
              <a:buNone/>
            </a:pPr>
            <a:endParaRPr lang="en-US" sz="2400" dirty="0"/>
          </a:p>
          <a:p>
            <a:pPr>
              <a:lnSpc>
                <a:spcPct val="80000"/>
              </a:lnSpc>
              <a:buFont typeface="Wingdings" pitchFamily="2" charset="2"/>
              <a:buNone/>
            </a:pPr>
            <a:endParaRPr lang="en-US" sz="2400" dirty="0"/>
          </a:p>
        </p:txBody>
      </p:sp>
      <p:sp>
        <p:nvSpPr>
          <p:cNvPr id="446471" name="AutoShape 7">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a:effectLst/>
        </p:spPr>
        <p:txBody>
          <a:bodyPr wrap="none" anchor="ctr"/>
          <a:lstStyle/>
          <a:p>
            <a:pPr algn="ctr"/>
            <a:endParaRPr lang="en-US"/>
          </a:p>
        </p:txBody>
      </p:sp>
    </p:spTree>
  </p:cSld>
  <p:clrMapOvr>
    <a:masterClrMapping/>
  </p:clrMapOvr>
  <p:transition>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1"/>
          <p:cNvSpPr>
            <a:spLocks noGrp="1" noChangeArrowheads="1"/>
          </p:cNvSpPr>
          <p:nvPr>
            <p:ph type="dt" sz="quarter" idx="10"/>
          </p:nvPr>
        </p:nvSpPr>
        <p:spPr/>
        <p:txBody>
          <a:bodyPr/>
          <a:lstStyle/>
          <a:p>
            <a:pPr>
              <a:defRPr/>
            </a:pPr>
            <a:fld id="{80F3F3ED-607C-4D65-A9B9-5CF72D17E55A}" type="slidenum">
              <a:rPr lang="en-US"/>
              <a:pPr>
                <a:defRPr/>
              </a:pPr>
              <a:t>73</a:t>
            </a:fld>
            <a:endParaRPr lang="en-US" dirty="0"/>
          </a:p>
        </p:txBody>
      </p:sp>
      <p:sp>
        <p:nvSpPr>
          <p:cNvPr id="325634" name="Rectangle 2"/>
          <p:cNvSpPr>
            <a:spLocks noGrp="1" noChangeArrowheads="1"/>
          </p:cNvSpPr>
          <p:nvPr>
            <p:ph type="ctrTitle"/>
          </p:nvPr>
        </p:nvSpPr>
        <p:spPr/>
        <p:txBody>
          <a:bodyPr/>
          <a:lstStyle/>
          <a:p>
            <a:pPr eaLnBrk="1" hangingPunct="1">
              <a:defRPr/>
            </a:pPr>
            <a:r>
              <a:rPr lang="en-US" b="1" dirty="0" smtClean="0"/>
              <a:t>TOSS UP QUESTION</a:t>
            </a:r>
          </a:p>
        </p:txBody>
      </p:sp>
    </p:spTree>
  </p:cSld>
  <p:clrMapOvr>
    <a:masterClrMapping/>
  </p:clrMapOvr>
  <p:transition>
    <p:random/>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TOSS UP</a:t>
            </a:r>
            <a:endParaRPr lang="en-US" b="1" dirty="0"/>
          </a:p>
        </p:txBody>
      </p:sp>
      <p:sp>
        <p:nvSpPr>
          <p:cNvPr id="3" name="Content Placeholder 2"/>
          <p:cNvSpPr>
            <a:spLocks noGrp="1"/>
          </p:cNvSpPr>
          <p:nvPr>
            <p:ph idx="1"/>
          </p:nvPr>
        </p:nvSpPr>
        <p:spPr/>
        <p:txBody>
          <a:bodyPr/>
          <a:lstStyle/>
          <a:p>
            <a:pPr marL="0" indent="0" algn="just">
              <a:spcAft>
                <a:spcPts val="1200"/>
              </a:spcAft>
              <a:buNone/>
            </a:pPr>
            <a:r>
              <a:rPr lang="en-US" sz="2400" dirty="0" smtClean="0"/>
              <a:t>A person becomes your client when </a:t>
            </a:r>
          </a:p>
          <a:p>
            <a:pPr marL="0" lvl="0" indent="0" algn="just">
              <a:buNone/>
            </a:pPr>
            <a:r>
              <a:rPr lang="en-US" sz="2400" dirty="0" smtClean="0"/>
              <a:t>A person manifests to a lawyer the person’s intent that the lawyer provide legal services for the person and either:</a:t>
            </a:r>
          </a:p>
          <a:p>
            <a:pPr marL="457200" lvl="1" indent="0">
              <a:buNone/>
            </a:pPr>
            <a:r>
              <a:rPr lang="en-US" sz="2400" dirty="0" smtClean="0"/>
              <a:t>A.	______________________________;</a:t>
            </a:r>
            <a:endParaRPr lang="en-US" sz="2400" dirty="0"/>
          </a:p>
          <a:p>
            <a:pPr marL="457200" lvl="1" indent="0">
              <a:buNone/>
            </a:pPr>
            <a:r>
              <a:rPr lang="en-US" sz="2400" dirty="0" smtClean="0"/>
              <a:t>or</a:t>
            </a:r>
          </a:p>
          <a:p>
            <a:pPr lvl="1">
              <a:buNone/>
            </a:pPr>
            <a:r>
              <a:rPr lang="en-US" sz="2400" dirty="0" smtClean="0"/>
              <a:t>B.	______________________________.</a:t>
            </a:r>
          </a:p>
          <a:p>
            <a:endParaRPr lang="en-US" sz="28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74</a:t>
            </a:fld>
            <a:endParaRPr lang="en-US"/>
          </a:p>
        </p:txBody>
      </p:sp>
    </p:spTree>
  </p:cSld>
  <p:clrMapOvr>
    <a:masterClrMapping/>
  </p:clrMapOvr>
  <p:transition>
    <p:rand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TOSS UP</a:t>
            </a:r>
            <a:br>
              <a:rPr lang="en-US" b="1" dirty="0" smtClean="0"/>
            </a:br>
            <a:r>
              <a:rPr lang="en-US" b="1" dirty="0" smtClean="0"/>
              <a:t>ANSWER</a:t>
            </a:r>
            <a:endParaRPr lang="en-US" b="1" dirty="0"/>
          </a:p>
        </p:txBody>
      </p:sp>
      <p:sp>
        <p:nvSpPr>
          <p:cNvPr id="3" name="Content Placeholder 2"/>
          <p:cNvSpPr>
            <a:spLocks noGrp="1"/>
          </p:cNvSpPr>
          <p:nvPr>
            <p:ph idx="1"/>
          </p:nvPr>
        </p:nvSpPr>
        <p:spPr/>
        <p:txBody>
          <a:bodyPr/>
          <a:lstStyle/>
          <a:p>
            <a:pPr lvl="0"/>
            <a:endParaRPr lang="en-US" sz="2400" dirty="0" smtClean="0"/>
          </a:p>
          <a:p>
            <a:pPr marL="0" lvl="0" indent="0">
              <a:spcAft>
                <a:spcPts val="1200"/>
              </a:spcAft>
              <a:buNone/>
              <a:tabLst>
                <a:tab pos="627063" algn="l"/>
              </a:tabLst>
            </a:pPr>
            <a:r>
              <a:rPr lang="en-US" sz="2400" dirty="0" smtClean="0"/>
              <a:t>A.	The lawyer manifests to the person consent to do so; or</a:t>
            </a:r>
          </a:p>
          <a:p>
            <a:pPr marL="0" lvl="0" indent="0">
              <a:spcAft>
                <a:spcPts val="1200"/>
              </a:spcAft>
              <a:buNone/>
              <a:tabLst>
                <a:tab pos="627063" algn="l"/>
              </a:tabLst>
            </a:pPr>
            <a:r>
              <a:rPr lang="en-US" sz="2400" dirty="0" smtClean="0"/>
              <a:t>B.	The lawyer fails to manifest lack of consent to do so and the lawyer knows or reasonably should know that the person reasonably relies on the lawyer to provide the services…..</a:t>
            </a:r>
          </a:p>
          <a:p>
            <a:pPr marL="0" indent="0">
              <a:buNone/>
            </a:pPr>
            <a:endParaRPr lang="en-US" sz="2400" dirty="0" smtClean="0"/>
          </a:p>
          <a:p>
            <a:pPr marL="0" indent="0">
              <a:buNone/>
            </a:pPr>
            <a:r>
              <a:rPr lang="en-US" sz="2400" dirty="0" smtClean="0"/>
              <a:t>Restatement Third, The Law Governing Lawyers, section 14.</a:t>
            </a:r>
          </a:p>
          <a:p>
            <a:endParaRPr lang="en-US" sz="2400"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75</a:t>
            </a:fld>
            <a:endParaRPr lang="en-US"/>
          </a:p>
        </p:txBody>
      </p:sp>
      <p:sp>
        <p:nvSpPr>
          <p:cNvPr id="5" name="AutoShape 1029">
            <a:hlinkClick r:id="rId3" action="ppaction://hlinksldjump" highlightClick="1"/>
          </p:cNvPr>
          <p:cNvSpPr>
            <a:spLocks noChangeArrowheads="1"/>
          </p:cNvSpPr>
          <p:nvPr/>
        </p:nvSpPr>
        <p:spPr bwMode="auto">
          <a:xfrm>
            <a:off x="8763000" y="6477000"/>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a:p>
        </p:txBody>
      </p:sp>
    </p:spTree>
  </p:cSld>
  <p:clrMapOvr>
    <a:masterClrMapping/>
  </p:clrMapOvr>
  <p:transition>
    <p:rand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quarter" idx="10"/>
          </p:nvPr>
        </p:nvSpPr>
        <p:spPr/>
        <p:txBody>
          <a:bodyPr/>
          <a:lstStyle/>
          <a:p>
            <a:pPr>
              <a:defRPr/>
            </a:pPr>
            <a:fld id="{9484583D-4D64-46AC-88A4-14C6CA9C33D5}" type="slidenum">
              <a:rPr lang="en-US"/>
              <a:pPr>
                <a:defRPr/>
              </a:pPr>
              <a:t>76</a:t>
            </a:fld>
            <a:endParaRPr lang="en-US" dirty="0"/>
          </a:p>
        </p:txBody>
      </p:sp>
      <p:sp>
        <p:nvSpPr>
          <p:cNvPr id="87044" name="Rectangle 4"/>
          <p:cNvSpPr>
            <a:spLocks noGrp="1" noChangeArrowheads="1"/>
          </p:cNvSpPr>
          <p:nvPr>
            <p:ph type="title"/>
          </p:nvPr>
        </p:nvSpPr>
        <p:spPr>
          <a:xfrm>
            <a:off x="473075" y="2897188"/>
            <a:ext cx="8229600" cy="1139825"/>
          </a:xfrm>
        </p:spPr>
        <p:txBody>
          <a:bodyPr/>
          <a:lstStyle/>
          <a:p>
            <a:pPr eaLnBrk="1" hangingPunct="1">
              <a:defRPr/>
            </a:pPr>
            <a:r>
              <a:rPr lang="en-US" sz="4800" b="1" dirty="0" smtClean="0"/>
              <a:t>FINAL JEOPARDY</a:t>
            </a:r>
          </a:p>
        </p:txBody>
      </p:sp>
      <p:sp>
        <p:nvSpPr>
          <p:cNvPr id="87045" name="Rectangle 5"/>
          <p:cNvSpPr>
            <a:spLocks noGrp="1" noChangeArrowheads="1"/>
          </p:cNvSpPr>
          <p:nvPr>
            <p:ph type="body" sz="half" idx="1"/>
          </p:nvPr>
        </p:nvSpPr>
        <p:spPr/>
        <p:txBody>
          <a:bodyPr/>
          <a:lstStyle/>
          <a:p>
            <a:pPr eaLnBrk="1" hangingPunct="1">
              <a:buFont typeface="Wingdings" pitchFamily="2" charset="2"/>
              <a:buNone/>
              <a:defRPr/>
            </a:pPr>
            <a:endParaRPr lang="en-US" sz="2800" dirty="0" smtClean="0"/>
          </a:p>
          <a:p>
            <a:pPr eaLnBrk="1" hangingPunct="1">
              <a:buFont typeface="Wingdings" pitchFamily="2" charset="2"/>
              <a:buNone/>
              <a:defRPr/>
            </a:pPr>
            <a:endParaRPr lang="en-US" sz="2000" dirty="0" smtClean="0"/>
          </a:p>
        </p:txBody>
      </p:sp>
    </p:spTree>
  </p:cSld>
  <p:clrMapOvr>
    <a:masterClrMapping/>
  </p:clrMapOvr>
  <p:transition>
    <p:rand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quarter" idx="10"/>
          </p:nvPr>
        </p:nvSpPr>
        <p:spPr/>
        <p:txBody>
          <a:bodyPr/>
          <a:lstStyle/>
          <a:p>
            <a:pPr>
              <a:defRPr/>
            </a:pPr>
            <a:fld id="{76A1D7E2-6578-4538-AEB5-C5D0B88DE706}" type="slidenum">
              <a:rPr lang="en-US"/>
              <a:pPr>
                <a:defRPr/>
              </a:pPr>
              <a:t>77</a:t>
            </a:fld>
            <a:endParaRPr lang="en-US" dirty="0"/>
          </a:p>
        </p:txBody>
      </p:sp>
      <p:sp>
        <p:nvSpPr>
          <p:cNvPr id="414722" name="Rectangle 2"/>
          <p:cNvSpPr>
            <a:spLocks noGrp="1" noChangeArrowheads="1"/>
          </p:cNvSpPr>
          <p:nvPr>
            <p:ph type="title"/>
          </p:nvPr>
        </p:nvSpPr>
        <p:spPr/>
        <p:txBody>
          <a:bodyPr/>
          <a:lstStyle/>
          <a:p>
            <a:pPr eaLnBrk="1" hangingPunct="1">
              <a:defRPr/>
            </a:pPr>
            <a:r>
              <a:rPr lang="en-US" b="1" dirty="0" smtClean="0"/>
              <a:t>FINAL JEOPARDY</a:t>
            </a:r>
          </a:p>
        </p:txBody>
      </p:sp>
      <p:sp>
        <p:nvSpPr>
          <p:cNvPr id="414723" name="Rectangle 3"/>
          <p:cNvSpPr>
            <a:spLocks noGrp="1" noChangeArrowheads="1"/>
          </p:cNvSpPr>
          <p:nvPr>
            <p:ph type="body" sz="half" idx="1"/>
          </p:nvPr>
        </p:nvSpPr>
        <p:spPr>
          <a:xfrm>
            <a:off x="457200" y="1455738"/>
            <a:ext cx="8440738" cy="4530725"/>
          </a:xfrm>
        </p:spPr>
        <p:txBody>
          <a:bodyPr/>
          <a:lstStyle/>
          <a:p>
            <a:pPr marL="0" indent="0">
              <a:buNone/>
            </a:pPr>
            <a:r>
              <a:rPr lang="en-US" sz="2400" dirty="0" smtClean="0"/>
              <a:t>Upon termination of representation, a lawyer shall take 4 steps reasonably practicable to protect a client interests.  Name the 4.</a:t>
            </a:r>
          </a:p>
          <a:p>
            <a:pPr marL="0" indent="0">
              <a:buNone/>
            </a:pPr>
            <a:r>
              <a:rPr lang="en-US" sz="2400" dirty="0" smtClean="0"/>
              <a:t>_____________;</a:t>
            </a:r>
          </a:p>
          <a:p>
            <a:pPr marL="0" indent="0">
              <a:buNone/>
            </a:pPr>
            <a:r>
              <a:rPr lang="en-US" sz="2400" dirty="0" smtClean="0"/>
              <a:t>_____________;</a:t>
            </a:r>
          </a:p>
          <a:p>
            <a:pPr marL="0" indent="0">
              <a:buNone/>
            </a:pPr>
            <a:r>
              <a:rPr lang="en-US" sz="2400" dirty="0" smtClean="0"/>
              <a:t>_____________; and</a:t>
            </a:r>
          </a:p>
          <a:p>
            <a:pPr marL="0" indent="0">
              <a:buNone/>
            </a:pPr>
            <a:r>
              <a:rPr lang="en-US" sz="2400" dirty="0" smtClean="0"/>
              <a:t>_____________.</a:t>
            </a:r>
          </a:p>
          <a:p>
            <a:pPr algn="just" eaLnBrk="1" hangingPunct="1">
              <a:buFont typeface="Wingdings" pitchFamily="2" charset="2"/>
              <a:buNone/>
              <a:defRPr/>
            </a:pPr>
            <a:endParaRPr lang="en-US" sz="2000" b="1" dirty="0" smtClean="0"/>
          </a:p>
        </p:txBody>
      </p:sp>
      <p:sp>
        <p:nvSpPr>
          <p:cNvPr id="414725" name="Text Box 5"/>
          <p:cNvSpPr txBox="1">
            <a:spLocks noChangeArrowheads="1"/>
          </p:cNvSpPr>
          <p:nvPr/>
        </p:nvSpPr>
        <p:spPr bwMode="auto">
          <a:xfrm>
            <a:off x="928688" y="6338888"/>
            <a:ext cx="7162800" cy="519112"/>
          </a:xfrm>
          <a:prstGeom prst="rect">
            <a:avLst/>
          </a:prstGeom>
          <a:noFill/>
          <a:ln w="9525">
            <a:noFill/>
            <a:miter lim="800000"/>
            <a:headEnd/>
            <a:tailEnd/>
          </a:ln>
        </p:spPr>
        <p:txBody>
          <a:bodyPr>
            <a:spAutoFit/>
          </a:bodyPr>
          <a:lstStyle/>
          <a:p>
            <a:pPr algn="ctr">
              <a:spcBef>
                <a:spcPct val="50000"/>
              </a:spcBef>
            </a:pPr>
            <a:r>
              <a:rPr lang="en-US" sz="2800" i="1" u="none" dirty="0"/>
              <a:t>Please put your pens/pencils down.</a:t>
            </a:r>
          </a:p>
        </p:txBody>
      </p:sp>
      <p:pic>
        <p:nvPicPr>
          <p:cNvPr id="414729" name="Jeopardy Theme Song.mid">
            <a:hlinkClick r:id="" action="ppaction://media"/>
          </p:cNvPr>
          <p:cNvPicPr>
            <a:picLocks noGrp="1" noRot="1" noChangeAspect="1" noChangeArrowheads="1"/>
          </p:cNvPicPr>
          <p:nvPr>
            <p:ph sz="half" idx="2"/>
            <a:audioFile r:link="rId1"/>
          </p:nvPr>
        </p:nvPicPr>
        <p:blipFill>
          <a:blip r:embed="rId4" cstate="print"/>
          <a:srcRect/>
          <a:stretch>
            <a:fillRect/>
          </a:stretch>
        </p:blipFill>
        <p:spPr>
          <a:xfrm>
            <a:off x="0" y="5249863"/>
            <a:ext cx="304800" cy="304800"/>
          </a:xfrm>
        </p:spPr>
      </p:pic>
    </p:spTree>
    <p:extLst>
      <p:ext uri="{BB962C8B-B14F-4D97-AF65-F5344CB8AC3E}">
        <p14:creationId xmlns:p14="http://schemas.microsoft.com/office/powerpoint/2010/main" val="373677362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4725"/>
                                        </p:tgtEl>
                                        <p:attrNameLst>
                                          <p:attrName>style.visibility</p:attrName>
                                        </p:attrNameLst>
                                      </p:cBhvr>
                                      <p:to>
                                        <p:strVal val="visible"/>
                                      </p:to>
                                    </p:set>
                                    <p:animEffect transition="in" filter="blinds(horizontal)">
                                      <p:cBhvr>
                                        <p:cTn id="7" dur="500"/>
                                        <p:tgtEl>
                                          <p:spTgt spid="414725"/>
                                        </p:tgtEl>
                                      </p:cBhvr>
                                    </p:animEffect>
                                  </p:childTnLst>
                                </p:cTn>
                              </p:par>
                            </p:childTnLst>
                          </p:cTn>
                        </p:par>
                        <p:par>
                          <p:cTn id="8" fill="hold">
                            <p:stCondLst>
                              <p:cond delay="500"/>
                            </p:stCondLst>
                            <p:childTnLst>
                              <p:par>
                                <p:cTn id="9" presetID="1" presetClass="mediacall" presetSubtype="0" fill="hold" nodeType="afterEffect">
                                  <p:stCondLst>
                                    <p:cond delay="0"/>
                                  </p:stCondLst>
                                  <p:childTnLst>
                                    <p:cmd type="call" cmd="playFrom(0.0)">
                                      <p:cBhvr>
                                        <p:cTn id="10" dur="32888" fill="hold"/>
                                        <p:tgtEl>
                                          <p:spTgt spid="41472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414729"/>
                </p:tgtEl>
              </p:cMediaNode>
            </p:audio>
          </p:childTnLst>
        </p:cTn>
      </p:par>
    </p:tnLst>
    <p:bldLst>
      <p:bldP spid="414725"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fld id="{2DD7FE20-0D66-4891-8DD6-35A418286AAF}" type="slidenum">
              <a:rPr lang="en-US"/>
              <a:pPr>
                <a:defRPr/>
              </a:pPr>
              <a:t>78</a:t>
            </a:fld>
            <a:endParaRPr lang="en-US" dirty="0"/>
          </a:p>
        </p:txBody>
      </p:sp>
      <p:sp>
        <p:nvSpPr>
          <p:cNvPr id="543746" name="Rectangle 2"/>
          <p:cNvSpPr>
            <a:spLocks noGrp="1" noChangeArrowheads="1"/>
          </p:cNvSpPr>
          <p:nvPr>
            <p:ph type="title"/>
          </p:nvPr>
        </p:nvSpPr>
        <p:spPr/>
        <p:txBody>
          <a:bodyPr/>
          <a:lstStyle/>
          <a:p>
            <a:pPr eaLnBrk="1" hangingPunct="1">
              <a:defRPr/>
            </a:pPr>
            <a:r>
              <a:rPr lang="en-US" b="1" dirty="0" smtClean="0">
                <a:solidFill>
                  <a:schemeClr val="tx1"/>
                </a:solidFill>
              </a:rPr>
              <a:t>FINAL JEOPARDY</a:t>
            </a:r>
            <a:br>
              <a:rPr lang="en-US" b="1" dirty="0" smtClean="0">
                <a:solidFill>
                  <a:schemeClr val="tx1"/>
                </a:solidFill>
              </a:rPr>
            </a:br>
            <a:r>
              <a:rPr lang="en-US" b="1" dirty="0" smtClean="0">
                <a:solidFill>
                  <a:schemeClr val="tx1"/>
                </a:solidFill>
              </a:rPr>
              <a:t>ANSWER</a:t>
            </a:r>
          </a:p>
        </p:txBody>
      </p:sp>
      <p:sp>
        <p:nvSpPr>
          <p:cNvPr id="543747" name="Rectangle 3"/>
          <p:cNvSpPr>
            <a:spLocks noGrp="1" noChangeArrowheads="1"/>
          </p:cNvSpPr>
          <p:nvPr>
            <p:ph type="body" idx="1"/>
          </p:nvPr>
        </p:nvSpPr>
        <p:spPr>
          <a:xfrm>
            <a:off x="457200" y="1828800"/>
            <a:ext cx="8229600" cy="4787900"/>
          </a:xfrm>
        </p:spPr>
        <p:txBody>
          <a:bodyPr/>
          <a:lstStyle/>
          <a:p>
            <a:pPr eaLnBrk="1" hangingPunct="1">
              <a:lnSpc>
                <a:spcPct val="80000"/>
              </a:lnSpc>
              <a:buFont typeface="Wingdings" pitchFamily="2" charset="2"/>
              <a:buNone/>
              <a:defRPr/>
            </a:pPr>
            <a:endParaRPr lang="en-US" sz="1900" b="1" dirty="0" smtClean="0"/>
          </a:p>
          <a:p>
            <a:pPr marL="457200" indent="-457200">
              <a:lnSpc>
                <a:spcPct val="80000"/>
              </a:lnSpc>
              <a:spcAft>
                <a:spcPts val="1200"/>
              </a:spcAft>
              <a:buSzPct val="100000"/>
              <a:buFont typeface="+mj-lt"/>
              <a:buAutoNum type="arabicPeriod"/>
            </a:pPr>
            <a:r>
              <a:rPr lang="en-US" sz="2400" dirty="0" smtClean="0"/>
              <a:t>Give reasonable notice to the client;</a:t>
            </a:r>
          </a:p>
          <a:p>
            <a:pPr marL="457200" indent="-457200" algn="just">
              <a:lnSpc>
                <a:spcPct val="80000"/>
              </a:lnSpc>
              <a:spcAft>
                <a:spcPts val="1200"/>
              </a:spcAft>
              <a:buSzPct val="100000"/>
              <a:buFont typeface="+mj-lt"/>
              <a:buAutoNum type="arabicPeriod"/>
            </a:pPr>
            <a:r>
              <a:rPr lang="en-US" sz="2400" dirty="0" smtClean="0"/>
              <a:t>Allow time for employment of other counsel;</a:t>
            </a:r>
          </a:p>
          <a:p>
            <a:pPr marL="457200" indent="-457200" algn="just">
              <a:lnSpc>
                <a:spcPct val="80000"/>
              </a:lnSpc>
              <a:spcAft>
                <a:spcPts val="1200"/>
              </a:spcAft>
              <a:buSzPct val="100000"/>
              <a:buFont typeface="+mj-lt"/>
              <a:buAutoNum type="arabicPeriod"/>
            </a:pPr>
            <a:r>
              <a:rPr lang="en-US" sz="2400" dirty="0" smtClean="0"/>
              <a:t>Surrender papers and property to which the client is 	entitled; and</a:t>
            </a:r>
          </a:p>
          <a:p>
            <a:pPr marL="457200" indent="-457200" algn="just">
              <a:lnSpc>
                <a:spcPct val="80000"/>
              </a:lnSpc>
              <a:spcAft>
                <a:spcPts val="1200"/>
              </a:spcAft>
              <a:buSzPct val="100000"/>
              <a:buFont typeface="+mj-lt"/>
              <a:buAutoNum type="arabicPeriod"/>
            </a:pPr>
            <a:r>
              <a:rPr lang="en-US" sz="2400" dirty="0" smtClean="0"/>
              <a:t>Refund any advance payments of fee not earned.</a:t>
            </a:r>
          </a:p>
          <a:p>
            <a:pPr>
              <a:lnSpc>
                <a:spcPct val="80000"/>
              </a:lnSpc>
            </a:pPr>
            <a:endParaRPr lang="en-US" sz="2400" dirty="0" smtClean="0"/>
          </a:p>
          <a:p>
            <a:pPr>
              <a:lnSpc>
                <a:spcPct val="80000"/>
              </a:lnSpc>
              <a:buNone/>
            </a:pPr>
            <a:r>
              <a:rPr lang="en-US" sz="2400" dirty="0" smtClean="0"/>
              <a:t>Rule 1.15(d)</a:t>
            </a:r>
            <a:endParaRPr lang="en-US" sz="2400" dirty="0"/>
          </a:p>
        </p:txBody>
      </p:sp>
      <p:sp>
        <p:nvSpPr>
          <p:cNvPr id="86021" name="AutoShape 4">
            <a:hlinkClick r:id="rId3" action="ppaction://hlinksldjump" highlightClick="1"/>
          </p:cNvPr>
          <p:cNvSpPr>
            <a:spLocks noChangeArrowheads="1"/>
          </p:cNvSpPr>
          <p:nvPr/>
        </p:nvSpPr>
        <p:spPr bwMode="auto">
          <a:xfrm>
            <a:off x="8767483" y="6474759"/>
            <a:ext cx="381000" cy="381000"/>
          </a:xfrm>
          <a:prstGeom prst="actionButtonHome">
            <a:avLst/>
          </a:prstGeom>
          <a:solidFill>
            <a:schemeClr val="accent1"/>
          </a:solidFill>
          <a:ln w="9525">
            <a:solidFill>
              <a:schemeClr val="tx1"/>
            </a:solidFill>
            <a:miter lim="800000"/>
            <a:headEnd/>
            <a:tailEnd/>
          </a:ln>
        </p:spPr>
        <p:txBody>
          <a:bodyPr wrap="none" anchor="ctr"/>
          <a:lstStyle/>
          <a:p>
            <a:pPr algn="ctr"/>
            <a:endParaRPr lang="en-US" dirty="0"/>
          </a:p>
        </p:txBody>
      </p:sp>
    </p:spTree>
    <p:extLst>
      <p:ext uri="{BB962C8B-B14F-4D97-AF65-F5344CB8AC3E}">
        <p14:creationId xmlns:p14="http://schemas.microsoft.com/office/powerpoint/2010/main" val="2226806634"/>
      </p:ext>
    </p:extLst>
  </p:cSld>
  <p:clrMapOvr>
    <a:masterClrMapping/>
  </p:clrMapOvr>
  <p:transition>
    <p:rand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ETHICS JEOPARDY </a:t>
            </a:r>
            <a:br>
              <a:rPr lang="en-US" b="1" dirty="0" smtClean="0"/>
            </a:br>
            <a:r>
              <a:rPr lang="en-US" b="1" dirty="0" smtClean="0"/>
              <a:t>2015</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THE END</a:t>
            </a:r>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79</a:t>
            </a:fld>
            <a:endParaRPr lang="en-US" dirty="0"/>
          </a:p>
        </p:txBody>
      </p:sp>
    </p:spTree>
    <p:extLst>
      <p:ext uri="{BB962C8B-B14F-4D97-AF65-F5344CB8AC3E}">
        <p14:creationId xmlns:p14="http://schemas.microsoft.com/office/powerpoint/2010/main" val="1843281283"/>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COURTHOUSE ETHICS</a:t>
            </a:r>
            <a:br>
              <a:rPr lang="en-US" b="1" dirty="0" smtClean="0"/>
            </a:br>
            <a:r>
              <a:rPr lang="en-US" b="1" dirty="0" smtClean="0"/>
              <a:t>10 POINTS </a:t>
            </a:r>
            <a:endParaRPr lang="en-US" dirty="0"/>
          </a:p>
        </p:txBody>
      </p:sp>
      <p:sp>
        <p:nvSpPr>
          <p:cNvPr id="3" name="Content Placeholder 2"/>
          <p:cNvSpPr>
            <a:spLocks noGrp="1"/>
          </p:cNvSpPr>
          <p:nvPr>
            <p:ph idx="1"/>
          </p:nvPr>
        </p:nvSpPr>
        <p:spPr/>
        <p:txBody>
          <a:bodyPr/>
          <a:lstStyle/>
          <a:p>
            <a:pPr marL="0" indent="0" algn="just" eaLnBrk="1" hangingPunct="1">
              <a:buNone/>
            </a:pPr>
            <a:r>
              <a:rPr lang="en-US" sz="2400" dirty="0" smtClean="0">
                <a:effectLst>
                  <a:outerShdw blurRad="38100" dist="38100" dir="2700000" algn="tl">
                    <a:srgbClr val="000000">
                      <a:alpha val="43137"/>
                    </a:srgbClr>
                  </a:outerShdw>
                </a:effectLst>
              </a:rPr>
              <a:t>Following a bench trial with highly contested factual and legal issues, the court took the case under advisement.</a:t>
            </a:r>
          </a:p>
          <a:p>
            <a:pPr marL="0" indent="0" algn="just" eaLnBrk="1" hangingPunct="1">
              <a:spcBef>
                <a:spcPts val="0"/>
              </a:spcBef>
              <a:buNone/>
            </a:pPr>
            <a:r>
              <a:rPr lang="en-US" sz="2400" dirty="0" smtClean="0">
                <a:effectLst>
                  <a:outerShdw blurRad="38100" dist="38100" dir="2700000" algn="tl">
                    <a:srgbClr val="000000">
                      <a:alpha val="43137"/>
                    </a:srgbClr>
                  </a:outerShdw>
                </a:effectLst>
              </a:rPr>
              <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After two months, Helpful Attorney heard rumors that the Judge was having difficulty determining causation and was uncertain about the applicable law. Helpful Attorney telephoned the Judge, and asked if it would be helpful to hear additional evidence and then have briefing from both parties. Thereafter, Judge reopened the case for further </a:t>
            </a:r>
            <a:r>
              <a:rPr lang="en-US" sz="2400" dirty="0" smtClean="0">
                <a:effectLst/>
              </a:rPr>
              <a:t>testimony and requested supplementary briefs from both parties.</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8</a:t>
            </a:fld>
            <a:endParaRPr lang="en-US" dirty="0"/>
          </a:p>
        </p:txBody>
      </p:sp>
      <p:sp>
        <p:nvSpPr>
          <p:cNvPr id="5" name="TextBox 4"/>
          <p:cNvSpPr txBox="1"/>
          <p:nvPr/>
        </p:nvSpPr>
        <p:spPr>
          <a:xfrm>
            <a:off x="6553200" y="6393323"/>
            <a:ext cx="2057400" cy="307777"/>
          </a:xfrm>
          <a:prstGeom prst="rect">
            <a:avLst/>
          </a:prstGeom>
          <a:noFill/>
        </p:spPr>
        <p:txBody>
          <a:bodyPr wrap="square" rtlCol="0">
            <a:spAutoFit/>
          </a:bodyPr>
          <a:lstStyle/>
          <a:p>
            <a:r>
              <a:rPr lang="en-US" sz="1400" dirty="0" smtClean="0"/>
              <a:t>Proceed to next slide</a:t>
            </a:r>
            <a:endParaRPr lang="en-US" sz="1400"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COURTHOUSE ETHICS</a:t>
            </a:r>
            <a:br>
              <a:rPr lang="en-US" b="1" dirty="0" smtClean="0"/>
            </a:br>
            <a:r>
              <a:rPr lang="en-US" b="1" dirty="0" smtClean="0"/>
              <a:t>10 POINTS </a:t>
            </a:r>
            <a:endParaRPr lang="en-US" dirty="0"/>
          </a:p>
        </p:txBody>
      </p:sp>
      <p:sp>
        <p:nvSpPr>
          <p:cNvPr id="3" name="Content Placeholder 2"/>
          <p:cNvSpPr>
            <a:spLocks noGrp="1"/>
          </p:cNvSpPr>
          <p:nvPr>
            <p:ph idx="1"/>
          </p:nvPr>
        </p:nvSpPr>
        <p:spPr/>
        <p:txBody>
          <a:bodyPr/>
          <a:lstStyle/>
          <a:p>
            <a:pPr marL="514350" indent="-514350" algn="just">
              <a:buNone/>
            </a:pPr>
            <a:endParaRPr lang="en-US" sz="2000" dirty="0" smtClean="0">
              <a:effectLst>
                <a:outerShdw blurRad="38100" dist="38100" dir="2700000" algn="tl">
                  <a:srgbClr val="000000">
                    <a:alpha val="43137"/>
                  </a:srgbClr>
                </a:outerShdw>
              </a:effectLst>
            </a:endParaRPr>
          </a:p>
          <a:p>
            <a:pPr marL="514350" indent="-514350" algn="just">
              <a:buNone/>
            </a:pPr>
            <a:r>
              <a:rPr lang="en-US" sz="2000" dirty="0" smtClean="0">
                <a:effectLst>
                  <a:outerShdw blurRad="38100" dist="38100" dir="2700000" algn="tl">
                    <a:srgbClr val="000000">
                      <a:alpha val="43137"/>
                    </a:srgbClr>
                  </a:outerShdw>
                </a:effectLst>
              </a:rPr>
              <a:t>Was it </a:t>
            </a:r>
            <a:r>
              <a:rPr lang="en-US" sz="2000" u="sng" dirty="0" smtClean="0">
                <a:effectLst>
                  <a:outerShdw blurRad="38100" dist="38100" dir="2700000" algn="tl">
                    <a:srgbClr val="000000">
                      <a:alpha val="43137"/>
                    </a:srgbClr>
                  </a:outerShdw>
                </a:effectLst>
              </a:rPr>
              <a:t>proper</a:t>
            </a:r>
            <a:r>
              <a:rPr lang="en-US" sz="2000" dirty="0" smtClean="0">
                <a:effectLst>
                  <a:outerShdw blurRad="38100" dist="38100" dir="2700000" algn="tl">
                    <a:srgbClr val="000000">
                      <a:alpha val="43137"/>
                    </a:srgbClr>
                  </a:outerShdw>
                </a:effectLst>
              </a:rPr>
              <a:t> for the Attorney to communicate with Judge?</a:t>
            </a:r>
          </a:p>
          <a:p>
            <a:pPr marL="514350" indent="-514350" algn="just">
              <a:spcBef>
                <a:spcPts val="0"/>
              </a:spcBef>
              <a:buNone/>
            </a:pPr>
            <a:endParaRPr lang="en-US" sz="2000" dirty="0" smtClean="0">
              <a:effectLst>
                <a:outerShdw blurRad="38100" dist="38100" dir="2700000" algn="tl">
                  <a:srgbClr val="000000">
                    <a:alpha val="43137"/>
                  </a:srgbClr>
                </a:outerShdw>
              </a:effectLst>
            </a:endParaRPr>
          </a:p>
          <a:p>
            <a:pPr marL="514350" indent="-514350" algn="just">
              <a:buFont typeface="+mj-lt"/>
              <a:buAutoNum type="alphaUcPeriod"/>
            </a:pPr>
            <a:r>
              <a:rPr lang="en-US" sz="2000" dirty="0" smtClean="0">
                <a:effectLst>
                  <a:outerShdw blurRad="38100" dist="38100" dir="2700000" algn="tl">
                    <a:srgbClr val="000000">
                      <a:alpha val="43137"/>
                    </a:srgbClr>
                  </a:outerShdw>
                </a:effectLst>
              </a:rPr>
              <a:t>Yes, because the Judge needed help.</a:t>
            </a:r>
          </a:p>
          <a:p>
            <a:pPr marL="514350" indent="-514350" algn="just">
              <a:buFont typeface="+mj-lt"/>
              <a:buAutoNum type="alphaUcPeriod"/>
            </a:pPr>
            <a:r>
              <a:rPr lang="en-US" sz="2000" dirty="0" smtClean="0">
                <a:effectLst>
                  <a:outerShdw blurRad="38100" dist="38100" dir="2700000" algn="tl">
                    <a:srgbClr val="000000">
                      <a:alpha val="43137"/>
                    </a:srgbClr>
                  </a:outerShdw>
                </a:effectLst>
              </a:rPr>
              <a:t>Yes, because the Attorney did not make any suggestion as to how Judge should decide the matter.</a:t>
            </a:r>
          </a:p>
          <a:p>
            <a:pPr marL="514350" indent="-514350" algn="just">
              <a:buFont typeface="+mj-lt"/>
              <a:buAutoNum type="alphaUcPeriod"/>
            </a:pPr>
            <a:r>
              <a:rPr lang="en-US" sz="2000" dirty="0" smtClean="0">
                <a:effectLst>
                  <a:outerShdw blurRad="38100" dist="38100" dir="2700000" algn="tl">
                    <a:srgbClr val="000000">
                      <a:alpha val="43137"/>
                    </a:srgbClr>
                  </a:outerShdw>
                </a:effectLst>
              </a:rPr>
              <a:t>No, because the Attorney orally communicated with Judge on a pending matter without adequate notice to opposing counsel.</a:t>
            </a:r>
          </a:p>
          <a:p>
            <a:pPr marL="514350" indent="-514350" algn="just">
              <a:buFont typeface="+mj-lt"/>
              <a:buAutoNum type="alphaUcPeriod"/>
            </a:pPr>
            <a:r>
              <a:rPr lang="en-US" sz="2000" dirty="0" smtClean="0">
                <a:effectLst>
                  <a:outerShdw blurRad="38100" dist="38100" dir="2700000" algn="tl">
                    <a:srgbClr val="000000">
                      <a:alpha val="43137"/>
                    </a:srgbClr>
                  </a:outerShdw>
                </a:effectLst>
              </a:rPr>
              <a:t>No, because the Attorney was forbidden from any communication, oral or written, with the Judge about any pending matter.</a:t>
            </a:r>
          </a:p>
          <a:p>
            <a:pPr marL="514350" indent="-514350">
              <a:buNone/>
            </a:pPr>
            <a:endParaRPr lang="en-US" sz="2000" dirty="0" smtClean="0">
              <a:effectLst>
                <a:outerShdw blurRad="38100" dist="38100" dir="2700000" algn="tl">
                  <a:srgbClr val="000000">
                    <a:alpha val="43137"/>
                  </a:srgbClr>
                </a:outerShdw>
              </a:effectLst>
            </a:endParaRPr>
          </a:p>
          <a:p>
            <a:pPr marL="514350" indent="-514350">
              <a:buNone/>
            </a:pPr>
            <a:r>
              <a:rPr lang="en-US" sz="2000" dirty="0" smtClean="0">
                <a:effectLst>
                  <a:outerShdw blurRad="38100" dist="38100" dir="2700000" algn="tl">
                    <a:srgbClr val="000000">
                      <a:alpha val="43137"/>
                    </a:srgbClr>
                  </a:outerShdw>
                </a:effectLst>
              </a:rPr>
              <a:t>	</a:t>
            </a:r>
          </a:p>
          <a:p>
            <a:pPr marL="514350" indent="-514350">
              <a:buFont typeface="+mj-lt"/>
              <a:buAutoNum type="alphaUcPeriod"/>
            </a:pPr>
            <a:endParaRPr lang="en-US" sz="2000" dirty="0" smtClean="0">
              <a:effectLst>
                <a:outerShdw blurRad="38100" dist="38100" dir="2700000" algn="tl">
                  <a:srgbClr val="000000">
                    <a:alpha val="43137"/>
                  </a:srgbClr>
                </a:outerShdw>
              </a:effectLst>
            </a:endParaRPr>
          </a:p>
          <a:p>
            <a:pPr>
              <a:buNone/>
            </a:pPr>
            <a:endParaRPr lang="en-US" dirty="0"/>
          </a:p>
        </p:txBody>
      </p:sp>
      <p:sp>
        <p:nvSpPr>
          <p:cNvPr id="4" name="Date Placeholder 3"/>
          <p:cNvSpPr>
            <a:spLocks noGrp="1"/>
          </p:cNvSpPr>
          <p:nvPr>
            <p:ph type="dt" sz="half" idx="10"/>
          </p:nvPr>
        </p:nvSpPr>
        <p:spPr/>
        <p:txBody>
          <a:bodyPr/>
          <a:lstStyle/>
          <a:p>
            <a:pPr>
              <a:defRPr/>
            </a:pPr>
            <a:fld id="{648A4C24-CA77-4DEB-9EFC-1F50DF2DA0E4}" type="slidenum">
              <a:rPr lang="en-US" smtClean="0"/>
              <a:pPr>
                <a:defRPr/>
              </a:pPr>
              <a:t>9</a:t>
            </a:fld>
            <a:endParaRPr lang="en-US" dirty="0"/>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Globe">
  <a:themeElements>
    <a:clrScheme name="Custom 6">
      <a:dk1>
        <a:srgbClr val="003B76"/>
      </a:dk1>
      <a:lt1>
        <a:srgbClr val="FFFFFF"/>
      </a:lt1>
      <a:dk2>
        <a:srgbClr val="6699FF"/>
      </a:dk2>
      <a:lt2>
        <a:srgbClr val="FFFFFF"/>
      </a:lt2>
      <a:accent1>
        <a:srgbClr val="33CCCC"/>
      </a:accent1>
      <a:accent2>
        <a:srgbClr val="66CCFF"/>
      </a:accent2>
      <a:accent3>
        <a:srgbClr val="B8CAFF"/>
      </a:accent3>
      <a:accent4>
        <a:srgbClr val="DADADA"/>
      </a:accent4>
      <a:accent5>
        <a:srgbClr val="ADE2E2"/>
      </a:accent5>
      <a:accent6>
        <a:srgbClr val="5CB9E7"/>
      </a:accent6>
      <a:hlink>
        <a:srgbClr val="FFFFFF"/>
      </a:hlink>
      <a:folHlink>
        <a:srgbClr val="003B7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3460</Words>
  <Application>Microsoft Office PowerPoint</Application>
  <PresentationFormat>On-screen Show (4:3)</PresentationFormat>
  <Paragraphs>600</Paragraphs>
  <Slides>79</Slides>
  <Notes>79</Notes>
  <HiddenSlides>0</HiddenSlides>
  <MMClips>1</MMClips>
  <ScaleCrop>false</ScaleCrop>
  <HeadingPairs>
    <vt:vector size="6" baseType="variant">
      <vt:variant>
        <vt:lpstr>Theme</vt:lpstr>
      </vt:variant>
      <vt:variant>
        <vt:i4>1</vt:i4>
      </vt:variant>
      <vt:variant>
        <vt:lpstr>Slide Titles</vt:lpstr>
      </vt:variant>
      <vt:variant>
        <vt:i4>79</vt:i4>
      </vt:variant>
      <vt:variant>
        <vt:lpstr>Custom Shows</vt:lpstr>
      </vt:variant>
      <vt:variant>
        <vt:i4>37</vt:i4>
      </vt:variant>
    </vt:vector>
  </HeadingPairs>
  <TitlesOfParts>
    <vt:vector size="117" baseType="lpstr">
      <vt:lpstr>Globe</vt:lpstr>
      <vt:lpstr>ETHICS JEOPARDY</vt:lpstr>
      <vt:lpstr>ETHICS JEOPARDY</vt:lpstr>
      <vt:lpstr>  COURTHOUSE ETHICS</vt:lpstr>
      <vt:lpstr>COURTHOUSE ETHICS  5 POINTS </vt:lpstr>
      <vt:lpstr>COURTHOUSE ETHICS 5 POINTS</vt:lpstr>
      <vt:lpstr>COURTHOUSE ETHICS 5 POINTS</vt:lpstr>
      <vt:lpstr>COURTHOUSE ETHICS ANSWER 5 POINTS</vt:lpstr>
      <vt:lpstr>COURTHOUSE ETHICS 10 POINTS </vt:lpstr>
      <vt:lpstr>COURTHOUSE ETHICS 10 POINTS </vt:lpstr>
      <vt:lpstr>COURTHOUSE ETHICS ANSWER 10 POINTS</vt:lpstr>
      <vt:lpstr>COURTHOUSE ETHICS 15 POINTS </vt:lpstr>
      <vt:lpstr>COURTHOUSE ETHICS ANSWER 15 POINTS</vt:lpstr>
      <vt:lpstr>COURTHOUSE ETHICS 20 POINTS </vt:lpstr>
      <vt:lpstr>COURTHOUSE ETHICS ANSWER 20 POINTS </vt:lpstr>
      <vt:lpstr>COURTHOUSE ETHICS  25 POINTS </vt:lpstr>
      <vt:lpstr>COURTHOUSE ETHICS ANSWER 25 POINTS</vt:lpstr>
      <vt:lpstr>        CLIENT/LAWYER RELATIONS</vt:lpstr>
      <vt:lpstr> CLIENT/LAWYER RELATIONS 5 POINTS  </vt:lpstr>
      <vt:lpstr>CLIENT/LAWYER RELATIONS ANSWER 5 POINTS</vt:lpstr>
      <vt:lpstr>CLIENT/LAWYER RELATIONS ANSWER 5 POINTS</vt:lpstr>
      <vt:lpstr>CLIENT/LAWYER RELATIONS  10 POINTS </vt:lpstr>
      <vt:lpstr>CLIENT/LAWYER RELATIONS ANSWER 10 POINTS</vt:lpstr>
      <vt:lpstr>CLIENT/LAWYER RELATIONS 15 POINTS</vt:lpstr>
      <vt:lpstr>CLIENT/LAWYER RELATIONS ANSWER 15 POINTS</vt:lpstr>
      <vt:lpstr>CLIENT/LAWYER RELATIONS  20 POINTS</vt:lpstr>
      <vt:lpstr>CLIENT/LAWYER RELATIONS  20 POINTS</vt:lpstr>
      <vt:lpstr>CLIENT/LAWYER RELATIONS ANSWER 20 POINTS</vt:lpstr>
      <vt:lpstr>CLIENT/LAWYER RELATIONS ANSWER 20 POINTS</vt:lpstr>
      <vt:lpstr>CLIENT/LAWYER RELATIONS ANSWER 20 POINTS</vt:lpstr>
      <vt:lpstr>CLIENT/LAWYER RELATIONS  25 POINTS</vt:lpstr>
      <vt:lpstr>CLIENT/LAWYER RELATIONS  ANSWER 25 POINTS</vt:lpstr>
      <vt:lpstr>JUDICIAL CONDUCT</vt:lpstr>
      <vt:lpstr>JUDICIAL CONDUCT  5 POINTS </vt:lpstr>
      <vt:lpstr>JUDICIAL CONDUCT ANSWER 5 POINTS</vt:lpstr>
      <vt:lpstr>JUDICIAL CONDUCT 10 POINTS</vt:lpstr>
      <vt:lpstr>JUDICIAL CONDUCT  ANSWER 10 POINTS</vt:lpstr>
      <vt:lpstr>JUDICIAL CONDUCT 15 POINTS</vt:lpstr>
      <vt:lpstr>JUDICIAL CONDUCT  ANSWER 15 POINTS</vt:lpstr>
      <vt:lpstr>JUDICIAL CONDUCT ANSWER 15 POINTS</vt:lpstr>
      <vt:lpstr>JUDICIAL CONDUCT ANSWER 15 POINTS</vt:lpstr>
      <vt:lpstr>JUDICIAL CONDUCT 20 POINTS</vt:lpstr>
      <vt:lpstr>JUDICIAL CONDUCT ANSWER 20 POINTS</vt:lpstr>
      <vt:lpstr>JUDICIAL CONDUCT 25 POINTS</vt:lpstr>
      <vt:lpstr>JUDICIAL CONDUCT ANSWER 25 POINTS</vt:lpstr>
      <vt:lpstr>PowerPoint Presentation</vt:lpstr>
      <vt:lpstr>CONFLICTS 5 POINTS</vt:lpstr>
      <vt:lpstr>CONFLICTS ANSWER 5 POINTS</vt:lpstr>
      <vt:lpstr>CONFLICTS 10 POINTS</vt:lpstr>
      <vt:lpstr>CONFLICTS 10 POINTS</vt:lpstr>
      <vt:lpstr>CONFLICTS 10 POINTS</vt:lpstr>
      <vt:lpstr>CONFLICTS ANSWER 10 POINTS</vt:lpstr>
      <vt:lpstr>CONFLICTS ANSWER 10 POINTS</vt:lpstr>
      <vt:lpstr>CONFLICTS 15 POINTS</vt:lpstr>
      <vt:lpstr>CONFLICTS ANSWER 15 POINTS</vt:lpstr>
      <vt:lpstr>CONFLICTS ANSWER 15 POINTS</vt:lpstr>
      <vt:lpstr>CONFLICTS 20 Points</vt:lpstr>
      <vt:lpstr>CONFLICTS ANSWER 20 POINTS</vt:lpstr>
      <vt:lpstr>CONFLICTS  25 Points</vt:lpstr>
      <vt:lpstr>CONFLICTS ANSWER 25 Points</vt:lpstr>
      <vt:lpstr>GRAB BAG </vt:lpstr>
      <vt:lpstr>GRAB BAG  5 POINTS </vt:lpstr>
      <vt:lpstr>GRAB BAG ANSWER 5 POINTS</vt:lpstr>
      <vt:lpstr>GRAB BAG ANSWER 5 POINTS</vt:lpstr>
      <vt:lpstr>GRAB BAG  10 POINTS</vt:lpstr>
      <vt:lpstr>GRAB BAG ANSWER 10 POINTS</vt:lpstr>
      <vt:lpstr>GRAB BAG ANSWER 10 POINTS </vt:lpstr>
      <vt:lpstr>GRAB BAG 15 POINTS</vt:lpstr>
      <vt:lpstr>GRAB BAG ANSWER 15 POINTS</vt:lpstr>
      <vt:lpstr>GRAB BAG  20 POINTS</vt:lpstr>
      <vt:lpstr>GRAB BAG ANSWER 20 POINTS</vt:lpstr>
      <vt:lpstr>GRAB BAG 25 POINTS</vt:lpstr>
      <vt:lpstr>GRAB BAG ANSWER 25 POINTS</vt:lpstr>
      <vt:lpstr>TOSS UP QUESTION</vt:lpstr>
      <vt:lpstr>TOSS UP</vt:lpstr>
      <vt:lpstr>TOSS UP ANSWER</vt:lpstr>
      <vt:lpstr>FINAL JEOPARDY</vt:lpstr>
      <vt:lpstr>FINAL JEOPARDY</vt:lpstr>
      <vt:lpstr>FINAL JEOPARDY ANSWER</vt:lpstr>
      <vt:lpstr>ETHICS JEOPARDY  2015</vt:lpstr>
      <vt:lpstr>Secrets 5</vt:lpstr>
      <vt:lpstr>Secrets 10</vt:lpstr>
      <vt:lpstr>Secrets 15</vt:lpstr>
      <vt:lpstr>Secrets 20</vt:lpstr>
      <vt:lpstr>Secrets 25</vt:lpstr>
      <vt:lpstr>GB 5</vt:lpstr>
      <vt:lpstr>GB 10</vt:lpstr>
      <vt:lpstr>GB 15</vt:lpstr>
      <vt:lpstr>GB 20</vt:lpstr>
      <vt:lpstr>GB 25</vt:lpstr>
      <vt:lpstr>Sanctions 5</vt:lpstr>
      <vt:lpstr>Sanctions 10</vt:lpstr>
      <vt:lpstr>Sanctions 15</vt:lpstr>
      <vt:lpstr>Sanctions 20</vt:lpstr>
      <vt:lpstr>Sanctions 25</vt:lpstr>
      <vt:lpstr>Judge 5</vt:lpstr>
      <vt:lpstr>Judge 10</vt:lpstr>
      <vt:lpstr>Judges 15</vt:lpstr>
      <vt:lpstr>Judge 20</vt:lpstr>
      <vt:lpstr>Judges 25</vt:lpstr>
      <vt:lpstr>LC 5</vt:lpstr>
      <vt:lpstr>LC 10</vt:lpstr>
      <vt:lpstr>LC 15</vt:lpstr>
      <vt:lpstr>LC 20</vt:lpstr>
      <vt:lpstr>LC 25</vt:lpstr>
      <vt:lpstr>Toss Up</vt:lpstr>
      <vt:lpstr>Final Jeopardy</vt:lpstr>
      <vt:lpstr>Intl5</vt:lpstr>
      <vt:lpstr>Intl20</vt:lpstr>
      <vt:lpstr>Intl25</vt:lpstr>
      <vt:lpstr>SO5</vt:lpstr>
      <vt:lpstr>SO10</vt:lpstr>
      <vt:lpstr>SO15</vt:lpstr>
      <vt:lpstr>SO20</vt:lpstr>
      <vt:lpstr>SO25</vt:lpstr>
      <vt:lpstr>Intl10</vt:lpstr>
      <vt:lpstr>Intl15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